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 id="2147483820" r:id="rId2"/>
    <p:sldMasterId id="2147483829" r:id="rId3"/>
  </p:sldMasterIdLst>
  <p:notesMasterIdLst>
    <p:notesMasterId r:id="rId27"/>
  </p:notesMasterIdLst>
  <p:handoutMasterIdLst>
    <p:handoutMasterId r:id="rId28"/>
  </p:handoutMasterIdLst>
  <p:sldIdLst>
    <p:sldId id="278" r:id="rId4"/>
    <p:sldId id="257" r:id="rId5"/>
    <p:sldId id="270" r:id="rId6"/>
    <p:sldId id="280" r:id="rId7"/>
    <p:sldId id="271" r:id="rId8"/>
    <p:sldId id="260" r:id="rId9"/>
    <p:sldId id="259" r:id="rId10"/>
    <p:sldId id="261" r:id="rId11"/>
    <p:sldId id="265" r:id="rId12"/>
    <p:sldId id="264" r:id="rId13"/>
    <p:sldId id="263" r:id="rId14"/>
    <p:sldId id="262" r:id="rId15"/>
    <p:sldId id="272" r:id="rId16"/>
    <p:sldId id="273" r:id="rId17"/>
    <p:sldId id="274" r:id="rId18"/>
    <p:sldId id="275" r:id="rId19"/>
    <p:sldId id="276" r:id="rId20"/>
    <p:sldId id="277" r:id="rId21"/>
    <p:sldId id="258" r:id="rId22"/>
    <p:sldId id="266" r:id="rId23"/>
    <p:sldId id="267" r:id="rId24"/>
    <p:sldId id="268" r:id="rId25"/>
    <p:sldId id="269" r:id="rId26"/>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0" autoAdjust="0"/>
    <p:restoredTop sz="94660"/>
  </p:normalViewPr>
  <p:slideViewPr>
    <p:cSldViewPr snapToGrid="0">
      <p:cViewPr varScale="1">
        <p:scale>
          <a:sx n="106" d="100"/>
          <a:sy n="106" d="100"/>
        </p:scale>
        <p:origin x="132" y="246"/>
      </p:cViewPr>
      <p:guideLst/>
    </p:cSldViewPr>
  </p:slideViewPr>
  <p:notesTextViewPr>
    <p:cViewPr>
      <p:scale>
        <a:sx n="3" d="2"/>
        <a:sy n="3" d="2"/>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E67EAE-DE5B-40F2-B2CB-16C32EAB0C7A}" type="datetimeFigureOut">
              <a:rPr lang="sl-SI" smtClean="0"/>
              <a:t>7.5.2015</a:t>
            </a:fld>
            <a:endParaRPr lang="sl-SI"/>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3DD5163-A70C-4813-B74D-10F6C0529808}" type="slidenum">
              <a:rPr lang="sl-SI" smtClean="0"/>
              <a:t>‹#›</a:t>
            </a:fld>
            <a:endParaRPr lang="sl-SI"/>
          </a:p>
        </p:txBody>
      </p:sp>
    </p:spTree>
    <p:extLst>
      <p:ext uri="{BB962C8B-B14F-4D97-AF65-F5344CB8AC3E}">
        <p14:creationId xmlns:p14="http://schemas.microsoft.com/office/powerpoint/2010/main" val="3291482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DEA1C34-A629-4646-A068-E2DDC07A2C45}" type="datetimeFigureOut">
              <a:rPr lang="sl-SI" smtClean="0"/>
              <a:t>7.5.2015</a:t>
            </a:fld>
            <a:endParaRPr lang="sl-SI"/>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895FF8E-9FFA-4FDC-92D8-63FB62879BAB}" type="slidenum">
              <a:rPr lang="sl-SI" smtClean="0"/>
              <a:t>‹#›</a:t>
            </a:fld>
            <a:endParaRPr lang="sl-SI"/>
          </a:p>
        </p:txBody>
      </p:sp>
    </p:spTree>
    <p:extLst>
      <p:ext uri="{BB962C8B-B14F-4D97-AF65-F5344CB8AC3E}">
        <p14:creationId xmlns:p14="http://schemas.microsoft.com/office/powerpoint/2010/main" val="100779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a:p>
        </p:txBody>
      </p:sp>
      <p:sp>
        <p:nvSpPr>
          <p:cNvPr id="4" name="Slide Number Placeholder 3"/>
          <p:cNvSpPr>
            <a:spLocks noGrp="1"/>
          </p:cNvSpPr>
          <p:nvPr>
            <p:ph type="sldNum" sz="quarter" idx="10"/>
          </p:nvPr>
        </p:nvSpPr>
        <p:spPr/>
        <p:txBody>
          <a:bodyPr/>
          <a:lstStyle/>
          <a:p>
            <a:fld id="{C895FF8E-9FFA-4FDC-92D8-63FB62879BAB}" type="slidenum">
              <a:rPr lang="sl-SI" smtClean="0"/>
              <a:t>2</a:t>
            </a:fld>
            <a:endParaRPr lang="sl-SI"/>
          </a:p>
        </p:txBody>
      </p:sp>
    </p:spTree>
    <p:extLst>
      <p:ext uri="{BB962C8B-B14F-4D97-AF65-F5344CB8AC3E}">
        <p14:creationId xmlns:p14="http://schemas.microsoft.com/office/powerpoint/2010/main" val="130760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a:p>
        </p:txBody>
      </p:sp>
      <p:sp>
        <p:nvSpPr>
          <p:cNvPr id="4" name="Slide Number Placeholder 3"/>
          <p:cNvSpPr>
            <a:spLocks noGrp="1"/>
          </p:cNvSpPr>
          <p:nvPr>
            <p:ph type="sldNum" sz="quarter" idx="10"/>
          </p:nvPr>
        </p:nvSpPr>
        <p:spPr/>
        <p:txBody>
          <a:bodyPr/>
          <a:lstStyle/>
          <a:p>
            <a:fld id="{C895FF8E-9FFA-4FDC-92D8-63FB62879BAB}" type="slidenum">
              <a:rPr lang="sl-SI" smtClean="0"/>
              <a:t>3</a:t>
            </a:fld>
            <a:endParaRPr lang="sl-SI"/>
          </a:p>
        </p:txBody>
      </p:sp>
    </p:spTree>
    <p:extLst>
      <p:ext uri="{BB962C8B-B14F-4D97-AF65-F5344CB8AC3E}">
        <p14:creationId xmlns:p14="http://schemas.microsoft.com/office/powerpoint/2010/main" val="2484846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a:p>
        </p:txBody>
      </p:sp>
      <p:sp>
        <p:nvSpPr>
          <p:cNvPr id="4" name="Slide Number Placeholder 3"/>
          <p:cNvSpPr>
            <a:spLocks noGrp="1"/>
          </p:cNvSpPr>
          <p:nvPr>
            <p:ph type="sldNum" sz="quarter" idx="10"/>
          </p:nvPr>
        </p:nvSpPr>
        <p:spPr/>
        <p:txBody>
          <a:bodyPr/>
          <a:lstStyle/>
          <a:p>
            <a:fld id="{C895FF8E-9FFA-4FDC-92D8-63FB62879BAB}" type="slidenum">
              <a:rPr lang="sl-SI" smtClean="0"/>
              <a:t>4</a:t>
            </a:fld>
            <a:endParaRPr lang="sl-SI"/>
          </a:p>
        </p:txBody>
      </p:sp>
    </p:spTree>
    <p:extLst>
      <p:ext uri="{BB962C8B-B14F-4D97-AF65-F5344CB8AC3E}">
        <p14:creationId xmlns:p14="http://schemas.microsoft.com/office/powerpoint/2010/main" val="320026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a:p>
        </p:txBody>
      </p:sp>
      <p:sp>
        <p:nvSpPr>
          <p:cNvPr id="4" name="Slide Number Placeholder 3"/>
          <p:cNvSpPr>
            <a:spLocks noGrp="1"/>
          </p:cNvSpPr>
          <p:nvPr>
            <p:ph type="sldNum" sz="quarter" idx="10"/>
          </p:nvPr>
        </p:nvSpPr>
        <p:spPr/>
        <p:txBody>
          <a:bodyPr/>
          <a:lstStyle/>
          <a:p>
            <a:fld id="{C895FF8E-9FFA-4FDC-92D8-63FB62879BAB}" type="slidenum">
              <a:rPr lang="sl-SI" smtClean="0"/>
              <a:t>5</a:t>
            </a:fld>
            <a:endParaRPr lang="sl-SI"/>
          </a:p>
        </p:txBody>
      </p:sp>
    </p:spTree>
    <p:extLst>
      <p:ext uri="{BB962C8B-B14F-4D97-AF65-F5344CB8AC3E}">
        <p14:creationId xmlns:p14="http://schemas.microsoft.com/office/powerpoint/2010/main" val="11740508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3" name="Picture 3" descr="Z:\JAVNA UPRAVA 2010\Si CGP\CGP_prirocnik_WEB\OUT\05 Medijsko promocijski elementi\11 PPT predstavitev\untitled folder\ozadje-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7"/>
          <p:cNvSpPr txBox="1">
            <a:spLocks noChangeArrowheads="1"/>
          </p:cNvSpPr>
          <p:nvPr/>
        </p:nvSpPr>
        <p:spPr bwMode="auto">
          <a:xfrm>
            <a:off x="1282701" y="708025"/>
            <a:ext cx="3706284"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rPr>
              <a:t>MINISTRSTVO ZA </a:t>
            </a:r>
            <a:r>
              <a:rPr lang="sl-SI" altLang="sl-SI" sz="700" b="1">
                <a:solidFill>
                  <a:schemeClr val="tx2"/>
                </a:solidFill>
                <a:latin typeface="Republika" panose="02000506040000020004" pitchFamily="2" charset="-18"/>
              </a:rPr>
              <a:t>GOSPODARSKI RAZVOJ IN TEHNOLOGIJO</a:t>
            </a:r>
            <a:endParaRPr lang="en-US" altLang="sl-SI" sz="700" b="1">
              <a:solidFill>
                <a:schemeClr val="tx2"/>
              </a:solidFill>
              <a:latin typeface="Republika" panose="02000506040000020004" pitchFamily="2" charset="-18"/>
            </a:endParaRPr>
          </a:p>
        </p:txBody>
      </p:sp>
      <p:pic>
        <p:nvPicPr>
          <p:cNvPr id="5" name="Picture 8" descr="grb moder za 10 pt.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96000" y="1548000"/>
            <a:ext cx="9600000" cy="1490622"/>
          </a:xfrm>
          <a:prstGeom prst="rect">
            <a:avLst/>
          </a:prstGeom>
        </p:spPr>
        <p:txBody>
          <a:bodyPr lIns="0" tIns="0" rIns="0" bIns="0" anchor="t" anchorCtr="0"/>
          <a:lstStyle>
            <a:lvl1pPr algn="l">
              <a:defRPr b="1">
                <a:solidFill>
                  <a:srgbClr val="999999"/>
                </a:solidFill>
                <a:latin typeface="Arial" pitchFamily="34" charset="0"/>
                <a:cs typeface="Arial" pitchFamily="34" charset="0"/>
              </a:defRPr>
            </a:lvl1pPr>
          </a:lstStyle>
          <a:p>
            <a:r>
              <a:rPr lang="en-US" smtClean="0"/>
              <a:t>Click to edit Master title style</a:t>
            </a:r>
            <a:endParaRPr lang="en-US" dirty="0"/>
          </a:p>
        </p:txBody>
      </p:sp>
      <p:sp>
        <p:nvSpPr>
          <p:cNvPr id="6" name="Date Placeholder 3"/>
          <p:cNvSpPr>
            <a:spLocks noGrp="1"/>
          </p:cNvSpPr>
          <p:nvPr>
            <p:ph type="dt" sz="half" idx="10"/>
          </p:nvPr>
        </p:nvSpPr>
        <p:spPr>
          <a:xfrm>
            <a:off x="1295401" y="6356351"/>
            <a:ext cx="1993900" cy="365125"/>
          </a:xfrm>
        </p:spPr>
        <p:txBody>
          <a:bodyPr/>
          <a:lstStyle>
            <a:lvl1pPr>
              <a:defRPr/>
            </a:lvl1pPr>
          </a:lstStyle>
          <a:p>
            <a:fld id="{5EF1014C-3744-4A66-AE18-994A07B044EA}" type="datetimeFigureOut">
              <a:rPr lang="sl-SI" smtClean="0"/>
              <a:t>7.5.2015</a:t>
            </a:fld>
            <a:endParaRPr lang="sl-SI"/>
          </a:p>
        </p:txBody>
      </p:sp>
      <p:sp>
        <p:nvSpPr>
          <p:cNvPr id="7" name="Footer Placeholder 4"/>
          <p:cNvSpPr>
            <a:spLocks noGrp="1"/>
          </p:cNvSpPr>
          <p:nvPr>
            <p:ph type="ftr" sz="quarter" idx="11"/>
          </p:nvPr>
        </p:nvSpPr>
        <p:spPr/>
        <p:txBody>
          <a:bodyPr/>
          <a:lstStyle>
            <a:lvl1pPr>
              <a:defRPr/>
            </a:lvl1pPr>
          </a:lstStyle>
          <a:p>
            <a:endParaRPr lang="sl-SI"/>
          </a:p>
        </p:txBody>
      </p:sp>
      <p:sp>
        <p:nvSpPr>
          <p:cNvPr id="8" name="Slide Number Placeholder 5"/>
          <p:cNvSpPr>
            <a:spLocks noGrp="1"/>
          </p:cNvSpPr>
          <p:nvPr>
            <p:ph type="sldNum" sz="quarter" idx="12"/>
          </p:nvPr>
        </p:nvSpPr>
        <p:spPr>
          <a:xfrm>
            <a:off x="8737601" y="6356351"/>
            <a:ext cx="1775884" cy="365125"/>
          </a:xfrm>
        </p:spPr>
        <p:txBody>
          <a:bodyPr/>
          <a:lstStyle>
            <a:lvl1pPr>
              <a:defRPr/>
            </a:lvl1pPr>
          </a:lstStyle>
          <a:p>
            <a:fld id="{5699941F-F38A-4C33-9D75-3BC6590B2A23}" type="slidenum">
              <a:rPr lang="sl-SI" smtClean="0"/>
              <a:t>‹#›</a:t>
            </a:fld>
            <a:endParaRPr lang="sl-SI"/>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16836" y="287431"/>
            <a:ext cx="2476500" cy="942975"/>
          </a:xfrm>
          <a:prstGeom prst="rect">
            <a:avLst/>
          </a:prstGeom>
        </p:spPr>
      </p:pic>
    </p:spTree>
    <p:extLst>
      <p:ext uri="{BB962C8B-B14F-4D97-AF65-F5344CB8AC3E}">
        <p14:creationId xmlns:p14="http://schemas.microsoft.com/office/powerpoint/2010/main" val="426101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TextBox 8"/>
          <p:cNvSpPr txBox="1">
            <a:spLocks noChangeArrowheads="1"/>
          </p:cNvSpPr>
          <p:nvPr/>
        </p:nvSpPr>
        <p:spPr bwMode="auto">
          <a:xfrm>
            <a:off x="1282701" y="708025"/>
            <a:ext cx="1606551"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ea typeface="Republika" panose="02000506040000020004" pitchFamily="2" charset="-18"/>
                <a:cs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MINISTRSTVO ZA PRIMER</a:t>
            </a:r>
          </a:p>
        </p:txBody>
      </p:sp>
      <p:pic>
        <p:nvPicPr>
          <p:cNvPr id="6" name="Picture 9" descr="grb moder za 10 pt.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sl-SI" dirty="0"/>
          </a:p>
        </p:txBody>
      </p:sp>
      <p:sp>
        <p:nvSpPr>
          <p:cNvPr id="3" name="Content Placeholder 2"/>
          <p:cNvSpPr>
            <a:spLocks noGrp="1"/>
          </p:cNvSpPr>
          <p:nvPr>
            <p:ph sz="half" idx="1"/>
          </p:nvPr>
        </p:nvSpPr>
        <p:spPr>
          <a:xfrm>
            <a:off x="1296000" y="3240000"/>
            <a:ext cx="4416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4" name="Content Placeholder 3"/>
          <p:cNvSpPr>
            <a:spLocks noGrp="1"/>
          </p:cNvSpPr>
          <p:nvPr>
            <p:ph sz="half" idx="2"/>
          </p:nvPr>
        </p:nvSpPr>
        <p:spPr>
          <a:xfrm>
            <a:off x="6464799" y="3240000"/>
            <a:ext cx="4416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7" name="Date Placeholder 4"/>
          <p:cNvSpPr>
            <a:spLocks noGrp="1"/>
          </p:cNvSpPr>
          <p:nvPr>
            <p:ph type="dt" sz="half" idx="10"/>
          </p:nvPr>
        </p:nvSpPr>
        <p:spPr>
          <a:xfrm>
            <a:off x="1344084" y="6356351"/>
            <a:ext cx="2844800" cy="365125"/>
          </a:xfrm>
        </p:spPr>
        <p:txBody>
          <a:bodyPr/>
          <a:lstStyle>
            <a:lvl1pPr>
              <a:defRPr/>
            </a:lvl1pPr>
          </a:lstStyle>
          <a:p>
            <a:pPr>
              <a:defRPr/>
            </a:pPr>
            <a:fld id="{69E4F24D-AA88-4FA9-8649-3096CE7AC01E}" type="datetimeFigureOut">
              <a:rPr lang="sl-SI"/>
              <a:pPr>
                <a:defRPr/>
              </a:pPr>
              <a:t>7.5.2015</a:t>
            </a:fld>
            <a:endParaRPr lang="sl-SI" dirty="0"/>
          </a:p>
        </p:txBody>
      </p:sp>
      <p:sp>
        <p:nvSpPr>
          <p:cNvPr id="8" name="Footer Placeholder 5"/>
          <p:cNvSpPr>
            <a:spLocks noGrp="1"/>
          </p:cNvSpPr>
          <p:nvPr>
            <p:ph type="ftr" sz="quarter" idx="11"/>
          </p:nvPr>
        </p:nvSpPr>
        <p:spPr/>
        <p:txBody>
          <a:bodyPr/>
          <a:lstStyle>
            <a:lvl1pPr>
              <a:defRPr/>
            </a:lvl1pPr>
          </a:lstStyle>
          <a:p>
            <a:pPr>
              <a:defRPr/>
            </a:pPr>
            <a:endParaRPr lang="sl-SI"/>
          </a:p>
        </p:txBody>
      </p:sp>
      <p:sp>
        <p:nvSpPr>
          <p:cNvPr id="9" name="Slide Number Placeholder 6"/>
          <p:cNvSpPr>
            <a:spLocks noGrp="1"/>
          </p:cNvSpPr>
          <p:nvPr>
            <p:ph type="sldNum" sz="quarter" idx="12"/>
          </p:nvPr>
        </p:nvSpPr>
        <p:spPr/>
        <p:txBody>
          <a:bodyPr/>
          <a:lstStyle>
            <a:lvl1pPr>
              <a:defRPr/>
            </a:lvl1pPr>
          </a:lstStyle>
          <a:p>
            <a:fld id="{7AF44DC8-B526-4682-9F6F-9A62D076DB0B}" type="slidenum">
              <a:rPr lang="sl-SI" altLang="sl-SI"/>
              <a:pPr/>
              <a:t>‹#›</a:t>
            </a:fld>
            <a:endParaRPr lang="sl-SI" altLang="sl-SI"/>
          </a:p>
        </p:txBody>
      </p:sp>
    </p:spTree>
    <p:extLst>
      <p:ext uri="{BB962C8B-B14F-4D97-AF65-F5344CB8AC3E}">
        <p14:creationId xmlns:p14="http://schemas.microsoft.com/office/powerpoint/2010/main" val="250795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sp>
        <p:nvSpPr>
          <p:cNvPr id="5" name="TextBox 8"/>
          <p:cNvSpPr txBox="1">
            <a:spLocks noChangeArrowheads="1"/>
          </p:cNvSpPr>
          <p:nvPr/>
        </p:nvSpPr>
        <p:spPr bwMode="auto">
          <a:xfrm>
            <a:off x="1282701" y="708025"/>
            <a:ext cx="1606551"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ea typeface="Republika" panose="02000506040000020004" pitchFamily="2" charset="-18"/>
                <a:cs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MINISTRSTVO ZA PRIMER</a:t>
            </a:r>
          </a:p>
        </p:txBody>
      </p:sp>
      <p:pic>
        <p:nvPicPr>
          <p:cNvPr id="6" name="Picture 9" descr="grb moder za 10 pt.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sl-SI" dirty="0"/>
          </a:p>
        </p:txBody>
      </p:sp>
      <p:sp>
        <p:nvSpPr>
          <p:cNvPr id="4" name="Content Placeholder 3"/>
          <p:cNvSpPr>
            <a:spLocks noGrp="1"/>
          </p:cNvSpPr>
          <p:nvPr>
            <p:ph sz="half" idx="2"/>
          </p:nvPr>
        </p:nvSpPr>
        <p:spPr>
          <a:xfrm>
            <a:off x="6464799" y="3240000"/>
            <a:ext cx="4416000" cy="262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10" name="Text Placeholder 8"/>
          <p:cNvSpPr>
            <a:spLocks noGrp="1"/>
          </p:cNvSpPr>
          <p:nvPr>
            <p:ph type="body" sz="quarter" idx="13"/>
          </p:nvPr>
        </p:nvSpPr>
        <p:spPr>
          <a:xfrm>
            <a:off x="1295401" y="3240088"/>
            <a:ext cx="4417484"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4"/>
          <p:cNvSpPr>
            <a:spLocks noGrp="1"/>
          </p:cNvSpPr>
          <p:nvPr>
            <p:ph type="dt" sz="half" idx="14"/>
          </p:nvPr>
        </p:nvSpPr>
        <p:spPr>
          <a:xfrm>
            <a:off x="1344084" y="6356351"/>
            <a:ext cx="2844800" cy="365125"/>
          </a:xfrm>
        </p:spPr>
        <p:txBody>
          <a:bodyPr/>
          <a:lstStyle>
            <a:lvl1pPr>
              <a:defRPr/>
            </a:lvl1pPr>
          </a:lstStyle>
          <a:p>
            <a:pPr>
              <a:defRPr/>
            </a:pPr>
            <a:fld id="{BC4A4F32-8CBC-4FED-9C67-F7F8F78118C8}" type="datetimeFigureOut">
              <a:rPr lang="sl-SI"/>
              <a:pPr>
                <a:defRPr/>
              </a:pPr>
              <a:t>7.5.2015</a:t>
            </a:fld>
            <a:endParaRPr lang="sl-SI" dirty="0"/>
          </a:p>
        </p:txBody>
      </p:sp>
      <p:sp>
        <p:nvSpPr>
          <p:cNvPr id="8" name="Footer Placeholder 5"/>
          <p:cNvSpPr>
            <a:spLocks noGrp="1"/>
          </p:cNvSpPr>
          <p:nvPr>
            <p:ph type="ftr" sz="quarter" idx="15"/>
          </p:nvPr>
        </p:nvSpPr>
        <p:spPr/>
        <p:txBody>
          <a:bodyPr/>
          <a:lstStyle>
            <a:lvl1pPr>
              <a:defRPr/>
            </a:lvl1pPr>
          </a:lstStyle>
          <a:p>
            <a:pPr>
              <a:defRPr/>
            </a:pPr>
            <a:endParaRPr lang="sl-SI"/>
          </a:p>
        </p:txBody>
      </p:sp>
      <p:sp>
        <p:nvSpPr>
          <p:cNvPr id="9" name="Slide Number Placeholder 6"/>
          <p:cNvSpPr>
            <a:spLocks noGrp="1"/>
          </p:cNvSpPr>
          <p:nvPr>
            <p:ph type="sldNum" sz="quarter" idx="16"/>
          </p:nvPr>
        </p:nvSpPr>
        <p:spPr/>
        <p:txBody>
          <a:bodyPr/>
          <a:lstStyle>
            <a:lvl1pPr>
              <a:defRPr/>
            </a:lvl1pPr>
          </a:lstStyle>
          <a:p>
            <a:fld id="{F7CEFD13-432E-49E1-BCB7-6B1DEF9868E5}" type="slidenum">
              <a:rPr lang="sl-SI" altLang="sl-SI"/>
              <a:pPr/>
              <a:t>‹#›</a:t>
            </a:fld>
            <a:endParaRPr lang="sl-SI" altLang="sl-SI"/>
          </a:p>
        </p:txBody>
      </p:sp>
    </p:spTree>
    <p:extLst>
      <p:ext uri="{BB962C8B-B14F-4D97-AF65-F5344CB8AC3E}">
        <p14:creationId xmlns:p14="http://schemas.microsoft.com/office/powerpoint/2010/main" val="2688271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B5FF5F-38BF-4308-A753-5FB5C7D7906C}" type="datetimeFigureOut">
              <a:rPr lang="sl-SI"/>
              <a:pPr>
                <a:defRPr/>
              </a:pPr>
              <a:t>7.5.2015</a:t>
            </a:fld>
            <a:endParaRPr lang="sl-SI" dirty="0"/>
          </a:p>
        </p:txBody>
      </p:sp>
      <p:sp>
        <p:nvSpPr>
          <p:cNvPr id="3" name="Footer Placeholder 4"/>
          <p:cNvSpPr>
            <a:spLocks noGrp="1"/>
          </p:cNvSpPr>
          <p:nvPr>
            <p:ph type="ftr" sz="quarter" idx="11"/>
          </p:nvPr>
        </p:nvSpPr>
        <p:spPr/>
        <p:txBody>
          <a:bodyPr/>
          <a:lstStyle>
            <a:lvl1pPr>
              <a:defRPr/>
            </a:lvl1pPr>
          </a:lstStyle>
          <a:p>
            <a:pPr>
              <a:defRPr/>
            </a:pPr>
            <a:endParaRPr lang="sl-SI"/>
          </a:p>
        </p:txBody>
      </p:sp>
      <p:sp>
        <p:nvSpPr>
          <p:cNvPr id="4" name="Slide Number Placeholder 5"/>
          <p:cNvSpPr>
            <a:spLocks noGrp="1"/>
          </p:cNvSpPr>
          <p:nvPr>
            <p:ph type="sldNum" sz="quarter" idx="12"/>
          </p:nvPr>
        </p:nvSpPr>
        <p:spPr/>
        <p:txBody>
          <a:bodyPr/>
          <a:lstStyle>
            <a:lvl1pPr>
              <a:defRPr/>
            </a:lvl1pPr>
          </a:lstStyle>
          <a:p>
            <a:fld id="{0EA5E46A-9AD3-4A9D-A5D1-5E416BD0B17A}" type="slidenum">
              <a:rPr lang="sl-SI" altLang="sl-SI"/>
              <a:pPr/>
              <a:t>‹#›</a:t>
            </a:fld>
            <a:endParaRPr lang="sl-SI" altLang="sl-SI"/>
          </a:p>
        </p:txBody>
      </p:sp>
    </p:spTree>
    <p:extLst>
      <p:ext uri="{BB962C8B-B14F-4D97-AF65-F5344CB8AC3E}">
        <p14:creationId xmlns:p14="http://schemas.microsoft.com/office/powerpoint/2010/main" val="5483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3" name="Picture 3" descr="Z:\JAVNA UPRAVA 2010\Si CGP\CGP_prirocnik_WEB\OUT\05 Medijsko promocijski elementi\11 PPT predstavitev\untitled folder\ozadje-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7"/>
          <p:cNvSpPr txBox="1">
            <a:spLocks noChangeArrowheads="1"/>
          </p:cNvSpPr>
          <p:nvPr/>
        </p:nvSpPr>
        <p:spPr bwMode="auto">
          <a:xfrm>
            <a:off x="1282700" y="708025"/>
            <a:ext cx="4224867"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lnSpc>
                <a:spcPts val="838"/>
              </a:lnSpc>
              <a:defRPr/>
            </a:pPr>
            <a:r>
              <a:rPr lang="en-US" sz="700" dirty="0" smtClean="0">
                <a:solidFill>
                  <a:schemeClr val="tx2"/>
                </a:solidFill>
                <a:latin typeface="Republika" pitchFamily="2" charset="-18"/>
              </a:rPr>
              <a:t>REPUBLIKA SLOVENIJA</a:t>
            </a:r>
          </a:p>
          <a:p>
            <a:pPr eaLnBrk="1" hangingPunct="1">
              <a:lnSpc>
                <a:spcPts val="838"/>
              </a:lnSpc>
              <a:defRPr/>
            </a:pPr>
            <a:r>
              <a:rPr lang="en-US" sz="700" b="1" dirty="0" smtClean="0">
                <a:solidFill>
                  <a:schemeClr val="tx2"/>
                </a:solidFill>
                <a:latin typeface="Republika" pitchFamily="2" charset="-18"/>
              </a:rPr>
              <a:t>MINISTRSTVO ZA </a:t>
            </a:r>
            <a:r>
              <a:rPr lang="sl-SI" sz="700" b="1" dirty="0" smtClean="0">
                <a:solidFill>
                  <a:schemeClr val="tx2"/>
                </a:solidFill>
                <a:latin typeface="Republika" pitchFamily="2" charset="-18"/>
              </a:rPr>
              <a:t>GOSPODARSKI RAZVOJ IN TEHNOLOGIJO</a:t>
            </a:r>
          </a:p>
        </p:txBody>
      </p:sp>
      <p:pic>
        <p:nvPicPr>
          <p:cNvPr id="5" name="Picture 8" descr="grb moder za 10 pt.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79000" y="571501"/>
            <a:ext cx="11176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1296000" y="1548000"/>
            <a:ext cx="9600000" cy="1490622"/>
          </a:xfrm>
          <a:prstGeom prst="rect">
            <a:avLst/>
          </a:prstGeom>
        </p:spPr>
        <p:txBody>
          <a:bodyPr lIns="0" tIns="0" rIns="0" bIns="0" anchor="t" anchorCtr="0"/>
          <a:lstStyle>
            <a:lvl1pPr algn="l">
              <a:defRPr b="1">
                <a:solidFill>
                  <a:srgbClr val="999999"/>
                </a:solidFill>
                <a:latin typeface="Arial" pitchFamily="34" charset="0"/>
                <a:cs typeface="Arial" pitchFamily="34" charset="0"/>
              </a:defRPr>
            </a:lvl1pPr>
          </a:lstStyle>
          <a:p>
            <a:r>
              <a:rPr lang="en-US" smtClean="0"/>
              <a:t>Click to edit Master title style</a:t>
            </a:r>
            <a:endParaRPr lang="en-US" dirty="0"/>
          </a:p>
        </p:txBody>
      </p:sp>
      <p:sp>
        <p:nvSpPr>
          <p:cNvPr id="7" name="Date Placeholder 3"/>
          <p:cNvSpPr>
            <a:spLocks noGrp="1"/>
          </p:cNvSpPr>
          <p:nvPr>
            <p:ph type="dt" sz="half" idx="10"/>
          </p:nvPr>
        </p:nvSpPr>
        <p:spPr>
          <a:xfrm>
            <a:off x="1295401" y="6356351"/>
            <a:ext cx="1993900" cy="365125"/>
          </a:xfrm>
        </p:spPr>
        <p:txBody>
          <a:bodyPr/>
          <a:lstStyle>
            <a:lvl1pPr>
              <a:defRPr/>
            </a:lvl1pPr>
          </a:lstStyle>
          <a:p>
            <a:fld id="{5EF1014C-3744-4A66-AE18-994A07B044EA}" type="datetimeFigureOut">
              <a:rPr lang="sl-SI" smtClean="0"/>
              <a:t>7.5.2015</a:t>
            </a:fld>
            <a:endParaRPr lang="sl-SI"/>
          </a:p>
        </p:txBody>
      </p:sp>
      <p:sp>
        <p:nvSpPr>
          <p:cNvPr id="8" name="Footer Placeholder 4"/>
          <p:cNvSpPr>
            <a:spLocks noGrp="1"/>
          </p:cNvSpPr>
          <p:nvPr>
            <p:ph type="ftr" sz="quarter" idx="11"/>
          </p:nvPr>
        </p:nvSpPr>
        <p:spPr/>
        <p:txBody>
          <a:bodyPr/>
          <a:lstStyle>
            <a:lvl1pPr>
              <a:defRPr/>
            </a:lvl1pPr>
          </a:lstStyle>
          <a:p>
            <a:endParaRPr lang="sl-SI"/>
          </a:p>
        </p:txBody>
      </p:sp>
      <p:sp>
        <p:nvSpPr>
          <p:cNvPr id="9" name="Slide Number Placeholder 5"/>
          <p:cNvSpPr>
            <a:spLocks noGrp="1"/>
          </p:cNvSpPr>
          <p:nvPr>
            <p:ph type="sldNum" sz="quarter" idx="12"/>
          </p:nvPr>
        </p:nvSpPr>
        <p:spPr>
          <a:xfrm>
            <a:off x="8737601" y="6356351"/>
            <a:ext cx="1775884" cy="365125"/>
          </a:xfrm>
        </p:spPr>
        <p:txBody>
          <a:bodyPr/>
          <a:lstStyle>
            <a:lvl1pPr>
              <a:defRPr/>
            </a:lvl1pPr>
          </a:lstStyle>
          <a:p>
            <a:fld id="{5699941F-F38A-4C33-9D75-3BC6590B2A23}" type="slidenum">
              <a:rPr lang="sl-SI" smtClean="0"/>
              <a:t>‹#›</a:t>
            </a:fld>
            <a:endParaRPr lang="sl-SI"/>
          </a:p>
        </p:txBody>
      </p:sp>
    </p:spTree>
    <p:extLst>
      <p:ext uri="{BB962C8B-B14F-4D97-AF65-F5344CB8AC3E}">
        <p14:creationId xmlns:p14="http://schemas.microsoft.com/office/powerpoint/2010/main" val="264807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547813"/>
            <a:ext cx="9601200" cy="1079500"/>
          </a:xfrm>
          <a:prstGeom prst="rect">
            <a:avLst/>
          </a:prstGeom>
        </p:spPr>
        <p:txBody>
          <a:bodyPr/>
          <a:lstStyle/>
          <a:p>
            <a:r>
              <a:rPr lang="en-US" smtClean="0"/>
              <a:t>Click to edit Master title style</a:t>
            </a:r>
            <a:endParaRPr lang="sl-SI"/>
          </a:p>
        </p:txBody>
      </p:sp>
      <p:sp>
        <p:nvSpPr>
          <p:cNvPr id="13" name="Text Placeholder 11"/>
          <p:cNvSpPr>
            <a:spLocks noGrp="1"/>
          </p:cNvSpPr>
          <p:nvPr>
            <p:ph type="body" sz="quarter" idx="13"/>
          </p:nvPr>
        </p:nvSpPr>
        <p:spPr>
          <a:xfrm>
            <a:off x="1295234" y="3240088"/>
            <a:ext cx="9601367" cy="26273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4"/>
          </p:nvPr>
        </p:nvSpPr>
        <p:spPr/>
        <p:txBody>
          <a:bodyPr/>
          <a:lstStyle>
            <a:lvl1pPr>
              <a:defRPr/>
            </a:lvl1pPr>
          </a:lstStyle>
          <a:p>
            <a:fld id="{5EF1014C-3744-4A66-AE18-994A07B044EA}" type="datetimeFigureOut">
              <a:rPr lang="sl-SI" smtClean="0"/>
              <a:t>7.5.2015</a:t>
            </a:fld>
            <a:endParaRPr lang="sl-SI"/>
          </a:p>
        </p:txBody>
      </p:sp>
      <p:sp>
        <p:nvSpPr>
          <p:cNvPr id="5" name="Footer Placeholder 4"/>
          <p:cNvSpPr>
            <a:spLocks noGrp="1"/>
          </p:cNvSpPr>
          <p:nvPr>
            <p:ph type="ftr" sz="quarter" idx="15"/>
          </p:nvPr>
        </p:nvSpPr>
        <p:spPr/>
        <p:txBody>
          <a:bodyPr/>
          <a:lstStyle>
            <a:lvl1pPr>
              <a:defRPr/>
            </a:lvl1pPr>
          </a:lstStyle>
          <a:p>
            <a:endParaRPr lang="sl-SI"/>
          </a:p>
        </p:txBody>
      </p:sp>
      <p:sp>
        <p:nvSpPr>
          <p:cNvPr id="6" name="Slide Number Placeholder 5"/>
          <p:cNvSpPr>
            <a:spLocks noGrp="1"/>
          </p:cNvSpPr>
          <p:nvPr>
            <p:ph type="sldNum" sz="quarter" idx="16"/>
          </p:nvPr>
        </p:nvSpPr>
        <p:spPr/>
        <p:txBody>
          <a:bodyPr/>
          <a:lstStyle>
            <a:lvl1pPr>
              <a:defRPr/>
            </a:lvl1pPr>
          </a:lstStyle>
          <a:p>
            <a:fld id="{5699941F-F38A-4C33-9D75-3BC6590B2A23}" type="slidenum">
              <a:rPr lang="sl-SI" smtClean="0"/>
              <a:t>‹#›</a:t>
            </a:fld>
            <a:endParaRPr lang="sl-SI"/>
          </a:p>
        </p:txBody>
      </p:sp>
    </p:spTree>
    <p:extLst>
      <p:ext uri="{BB962C8B-B14F-4D97-AF65-F5344CB8AC3E}">
        <p14:creationId xmlns:p14="http://schemas.microsoft.com/office/powerpoint/2010/main" val="791505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1014C-3744-4A66-AE18-994A07B044EA}" type="datetimeFigureOut">
              <a:rPr lang="sl-SI" smtClean="0"/>
              <a:t>7.5.2015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5699941F-F38A-4C33-9D75-3BC6590B2A23}" type="slidenum">
              <a:rPr lang="sl-SI" smtClean="0"/>
              <a:t>‹#›</a:t>
            </a:fld>
            <a:endParaRPr lang="sl-SI"/>
          </a:p>
        </p:txBody>
      </p:sp>
    </p:spTree>
    <p:extLst>
      <p:ext uri="{BB962C8B-B14F-4D97-AF65-F5344CB8AC3E}">
        <p14:creationId xmlns:p14="http://schemas.microsoft.com/office/powerpoint/2010/main" val="2684380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534400" cy="1507067"/>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F1014C-3744-4A66-AE18-994A07B044EA}" type="datetimeFigureOut">
              <a:rPr lang="sl-SI" smtClean="0"/>
              <a:t>7.5.2015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5699941F-F38A-4C33-9D75-3BC6590B2A23}" type="slidenum">
              <a:rPr lang="sl-SI" smtClean="0"/>
              <a:t>‹#›</a:t>
            </a:fld>
            <a:endParaRPr lang="sl-SI"/>
          </a:p>
        </p:txBody>
      </p:sp>
    </p:spTree>
    <p:extLst>
      <p:ext uri="{BB962C8B-B14F-4D97-AF65-F5344CB8AC3E}">
        <p14:creationId xmlns:p14="http://schemas.microsoft.com/office/powerpoint/2010/main" val="426238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1014C-3744-4A66-AE18-994A07B044EA}" type="datetimeFigureOut">
              <a:rPr lang="sl-SI" smtClean="0"/>
              <a:t>7.5.2015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5699941F-F38A-4C33-9D75-3BC6590B2A23}" type="slidenum">
              <a:rPr lang="sl-SI" smtClean="0"/>
              <a:t>‹#›</a:t>
            </a:fld>
            <a:endParaRPr lang="sl-SI"/>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07978" y="312284"/>
            <a:ext cx="2476500" cy="942975"/>
          </a:xfrm>
          <a:prstGeom prst="rect">
            <a:avLst/>
          </a:prstGeom>
        </p:spPr>
      </p:pic>
    </p:spTree>
    <p:extLst>
      <p:ext uri="{BB962C8B-B14F-4D97-AF65-F5344CB8AC3E}">
        <p14:creationId xmlns:p14="http://schemas.microsoft.com/office/powerpoint/2010/main" val="92322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547813"/>
            <a:ext cx="9601200" cy="1079500"/>
          </a:xfrm>
          <a:prstGeom prst="rect">
            <a:avLst/>
          </a:prstGeom>
        </p:spPr>
        <p:txBody>
          <a:bodyPr/>
          <a:lstStyle>
            <a:lvl1pPr>
              <a:defRPr>
                <a:solidFill>
                  <a:schemeClr val="tx2"/>
                </a:solidFill>
              </a:defRPr>
            </a:lvl1pPr>
          </a:lstStyle>
          <a:p>
            <a:r>
              <a:rPr lang="en-US" smtClean="0"/>
              <a:t>Click to edit Master title style</a:t>
            </a:r>
            <a:endParaRPr lang="sl-SI" dirty="0"/>
          </a:p>
        </p:txBody>
      </p:sp>
      <p:sp>
        <p:nvSpPr>
          <p:cNvPr id="13" name="Text Placeholder 11"/>
          <p:cNvSpPr>
            <a:spLocks noGrp="1"/>
          </p:cNvSpPr>
          <p:nvPr>
            <p:ph type="body" sz="quarter" idx="13"/>
          </p:nvPr>
        </p:nvSpPr>
        <p:spPr>
          <a:xfrm>
            <a:off x="1295234" y="3240088"/>
            <a:ext cx="9601367" cy="2627312"/>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4" name="Date Placeholder 3"/>
          <p:cNvSpPr>
            <a:spLocks noGrp="1"/>
          </p:cNvSpPr>
          <p:nvPr>
            <p:ph type="dt" sz="half" idx="14"/>
          </p:nvPr>
        </p:nvSpPr>
        <p:spPr/>
        <p:txBody>
          <a:bodyPr/>
          <a:lstStyle>
            <a:lvl1pPr>
              <a:defRPr/>
            </a:lvl1pPr>
          </a:lstStyle>
          <a:p>
            <a:fld id="{5EF1014C-3744-4A66-AE18-994A07B044EA}" type="datetimeFigureOut">
              <a:rPr lang="sl-SI" smtClean="0"/>
              <a:t>7.5.2015</a:t>
            </a:fld>
            <a:endParaRPr lang="sl-SI"/>
          </a:p>
        </p:txBody>
      </p:sp>
      <p:sp>
        <p:nvSpPr>
          <p:cNvPr id="5" name="Footer Placeholder 4"/>
          <p:cNvSpPr>
            <a:spLocks noGrp="1"/>
          </p:cNvSpPr>
          <p:nvPr>
            <p:ph type="ftr" sz="quarter" idx="15"/>
          </p:nvPr>
        </p:nvSpPr>
        <p:spPr/>
        <p:txBody>
          <a:bodyPr/>
          <a:lstStyle>
            <a:lvl1pPr>
              <a:defRPr/>
            </a:lvl1pPr>
          </a:lstStyle>
          <a:p>
            <a:endParaRPr lang="sl-SI"/>
          </a:p>
        </p:txBody>
      </p:sp>
      <p:sp>
        <p:nvSpPr>
          <p:cNvPr id="6" name="Slide Number Placeholder 5"/>
          <p:cNvSpPr>
            <a:spLocks noGrp="1"/>
          </p:cNvSpPr>
          <p:nvPr>
            <p:ph type="sldNum" sz="quarter" idx="16"/>
          </p:nvPr>
        </p:nvSpPr>
        <p:spPr/>
        <p:txBody>
          <a:bodyPr/>
          <a:lstStyle>
            <a:lvl1pPr>
              <a:defRPr/>
            </a:lvl1pPr>
          </a:lstStyle>
          <a:p>
            <a:fld id="{5699941F-F38A-4C33-9D75-3BC6590B2A23}" type="slidenum">
              <a:rPr lang="sl-SI" smtClean="0"/>
              <a:t>‹#›</a:t>
            </a:fld>
            <a:endParaRPr lang="sl-SI"/>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8607" y="298450"/>
            <a:ext cx="2476500" cy="942975"/>
          </a:xfrm>
          <a:prstGeom prst="rect">
            <a:avLst/>
          </a:prstGeom>
        </p:spPr>
      </p:pic>
    </p:spTree>
    <p:extLst>
      <p:ext uri="{BB962C8B-B14F-4D97-AF65-F5344CB8AC3E}">
        <p14:creationId xmlns:p14="http://schemas.microsoft.com/office/powerpoint/2010/main" val="5351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534400" cy="1507067"/>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F1014C-3744-4A66-AE18-994A07B044EA}" type="datetimeFigureOut">
              <a:rPr lang="sl-SI" smtClean="0"/>
              <a:t>7.5.2015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5699941F-F38A-4C33-9D75-3BC6590B2A23}" type="slidenum">
              <a:rPr lang="sl-SI" smtClean="0"/>
              <a:t>‹#›</a:t>
            </a:fld>
            <a:endParaRPr lang="sl-SI"/>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9750" y="214312"/>
            <a:ext cx="2476500" cy="942975"/>
          </a:xfrm>
          <a:prstGeom prst="rect">
            <a:avLst/>
          </a:prstGeom>
        </p:spPr>
      </p:pic>
    </p:spTree>
    <p:extLst>
      <p:ext uri="{BB962C8B-B14F-4D97-AF65-F5344CB8AC3E}">
        <p14:creationId xmlns:p14="http://schemas.microsoft.com/office/powerpoint/2010/main" val="345559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extBox 8"/>
          <p:cNvSpPr txBox="1">
            <a:spLocks noChangeArrowheads="1"/>
          </p:cNvSpPr>
          <p:nvPr/>
        </p:nvSpPr>
        <p:spPr bwMode="auto">
          <a:xfrm>
            <a:off x="1282700" y="708025"/>
            <a:ext cx="3259667"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ea typeface="Republika" panose="02000506040000020004" pitchFamily="2" charset="-18"/>
                <a:cs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MINISTRSTVO ZA </a:t>
            </a:r>
            <a:r>
              <a:rPr lang="sl-SI"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GOSPODARSKI RAVZOJ IN TEHNOLOGIJO</a:t>
            </a:r>
          </a:p>
        </p:txBody>
      </p:sp>
      <p:pic>
        <p:nvPicPr>
          <p:cNvPr id="4" name="Picture 9" descr="grb moder za 10 pt.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sl-SI" dirty="0"/>
          </a:p>
        </p:txBody>
      </p:sp>
      <p:sp>
        <p:nvSpPr>
          <p:cNvPr id="5" name="Date Placeholder 2"/>
          <p:cNvSpPr>
            <a:spLocks noGrp="1"/>
          </p:cNvSpPr>
          <p:nvPr>
            <p:ph type="dt" sz="half" idx="10"/>
          </p:nvPr>
        </p:nvSpPr>
        <p:spPr>
          <a:xfrm>
            <a:off x="1344085" y="6356351"/>
            <a:ext cx="2586567" cy="365125"/>
          </a:xfrm>
        </p:spPr>
        <p:txBody>
          <a:bodyPr/>
          <a:lstStyle>
            <a:lvl1pPr>
              <a:defRPr/>
            </a:lvl1pPr>
          </a:lstStyle>
          <a:p>
            <a:pPr>
              <a:defRPr/>
            </a:pPr>
            <a:fld id="{B9A40474-C46E-48E1-82E2-CA2724377B49}" type="datetimeFigureOut">
              <a:rPr lang="sl-SI"/>
              <a:pPr>
                <a:defRPr/>
              </a:pPr>
              <a:t>7.5.2015</a:t>
            </a:fld>
            <a:endParaRPr lang="sl-SI"/>
          </a:p>
        </p:txBody>
      </p:sp>
      <p:sp>
        <p:nvSpPr>
          <p:cNvPr id="6" name="Footer Placeholder 3"/>
          <p:cNvSpPr>
            <a:spLocks noGrp="1"/>
          </p:cNvSpPr>
          <p:nvPr>
            <p:ph type="ftr" sz="quarter" idx="11"/>
          </p:nvPr>
        </p:nvSpPr>
        <p:spPr/>
        <p:txBody>
          <a:bodyPr/>
          <a:lstStyle>
            <a:lvl1pPr>
              <a:defRPr/>
            </a:lvl1pPr>
          </a:lstStyle>
          <a:p>
            <a:pPr>
              <a:defRPr/>
            </a:pPr>
            <a:endParaRPr lang="sl-SI"/>
          </a:p>
        </p:txBody>
      </p:sp>
      <p:sp>
        <p:nvSpPr>
          <p:cNvPr id="7" name="Slide Number Placeholder 4"/>
          <p:cNvSpPr>
            <a:spLocks noGrp="1"/>
          </p:cNvSpPr>
          <p:nvPr>
            <p:ph type="sldNum" sz="quarter" idx="12"/>
          </p:nvPr>
        </p:nvSpPr>
        <p:spPr/>
        <p:txBody>
          <a:bodyPr/>
          <a:lstStyle>
            <a:lvl1pPr>
              <a:defRPr/>
            </a:lvl1pPr>
          </a:lstStyle>
          <a:p>
            <a:fld id="{52A2420C-6069-487B-A1EC-8F78C8CB91E3}" type="slidenum">
              <a:rPr lang="sl-SI" altLang="sl-SI"/>
              <a:pPr/>
              <a:t>‹#›</a:t>
            </a:fld>
            <a:endParaRPr lang="sl-SI" altLang="sl-SI"/>
          </a:p>
        </p:txBody>
      </p:sp>
    </p:spTree>
    <p:extLst>
      <p:ext uri="{BB962C8B-B14F-4D97-AF65-F5344CB8AC3E}">
        <p14:creationId xmlns:p14="http://schemas.microsoft.com/office/powerpoint/2010/main" val="233206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44000" y="1440001"/>
            <a:ext cx="7152599" cy="677108"/>
          </a:xfrm>
        </p:spPr>
        <p:txBody>
          <a:bodyPr/>
          <a:lstStyle/>
          <a:p>
            <a:r>
              <a:rPr lang="en-US" smtClean="0"/>
              <a:t>Click to edit Master title style</a:t>
            </a:r>
            <a:endParaRPr lang="sl-SI" dirty="0"/>
          </a:p>
        </p:txBody>
      </p:sp>
      <p:sp>
        <p:nvSpPr>
          <p:cNvPr id="3" name="Subtitle 2"/>
          <p:cNvSpPr>
            <a:spLocks noGrp="1"/>
          </p:cNvSpPr>
          <p:nvPr>
            <p:ph type="subTitle" idx="1"/>
          </p:nvPr>
        </p:nvSpPr>
        <p:spPr>
          <a:xfrm>
            <a:off x="1344000" y="2880000"/>
            <a:ext cx="9519209"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dirty="0"/>
          </a:p>
        </p:txBody>
      </p:sp>
      <p:sp>
        <p:nvSpPr>
          <p:cNvPr id="4" name="Date Placeholder 3"/>
          <p:cNvSpPr>
            <a:spLocks noGrp="1"/>
          </p:cNvSpPr>
          <p:nvPr>
            <p:ph type="dt" sz="half" idx="10"/>
          </p:nvPr>
        </p:nvSpPr>
        <p:spPr/>
        <p:txBody>
          <a:bodyPr/>
          <a:lstStyle>
            <a:lvl1pPr>
              <a:defRPr/>
            </a:lvl1pPr>
          </a:lstStyle>
          <a:p>
            <a:pPr>
              <a:defRPr/>
            </a:pPr>
            <a:fld id="{E2CD6800-D1C0-4165-B97A-DE54B8A687BB}" type="datetimeFigureOut">
              <a:rPr lang="sl-SI"/>
              <a:pPr>
                <a:defRPr/>
              </a:pPr>
              <a:t>7.5.2015</a:t>
            </a:fld>
            <a:endParaRPr lang="sl-SI" dirty="0"/>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fld id="{3A249641-8F4C-49C0-9F20-751561664D9B}" type="slidenum">
              <a:rPr lang="sl-SI" altLang="sl-SI"/>
              <a:pPr/>
              <a:t>‹#›</a:t>
            </a:fld>
            <a:endParaRPr lang="sl-SI" altLang="sl-SI"/>
          </a:p>
        </p:txBody>
      </p:sp>
    </p:spTree>
    <p:extLst>
      <p:ext uri="{BB962C8B-B14F-4D97-AF65-F5344CB8AC3E}">
        <p14:creationId xmlns:p14="http://schemas.microsoft.com/office/powerpoint/2010/main" val="289762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13" name="Text Placeholder 11"/>
          <p:cNvSpPr>
            <a:spLocks noGrp="1"/>
          </p:cNvSpPr>
          <p:nvPr>
            <p:ph type="body" sz="quarter" idx="13"/>
          </p:nvPr>
        </p:nvSpPr>
        <p:spPr>
          <a:xfrm>
            <a:off x="1295234" y="3240088"/>
            <a:ext cx="9601367"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4"/>
          </p:nvPr>
        </p:nvSpPr>
        <p:spPr/>
        <p:txBody>
          <a:bodyPr/>
          <a:lstStyle>
            <a:lvl1pPr>
              <a:defRPr/>
            </a:lvl1pPr>
          </a:lstStyle>
          <a:p>
            <a:pPr>
              <a:defRPr/>
            </a:pPr>
            <a:fld id="{E85F08D1-ED7D-4D2E-BF49-9314B209CDF6}" type="datetimeFigureOut">
              <a:rPr lang="sl-SI"/>
              <a:pPr>
                <a:defRPr/>
              </a:pPr>
              <a:t>7.5.2015</a:t>
            </a:fld>
            <a:endParaRPr lang="sl-SI" dirty="0"/>
          </a:p>
        </p:txBody>
      </p:sp>
      <p:sp>
        <p:nvSpPr>
          <p:cNvPr id="5" name="Footer Placeholder 4"/>
          <p:cNvSpPr>
            <a:spLocks noGrp="1"/>
          </p:cNvSpPr>
          <p:nvPr>
            <p:ph type="ftr" sz="quarter" idx="15"/>
          </p:nvPr>
        </p:nvSpPr>
        <p:spPr/>
        <p:txBody>
          <a:bodyPr/>
          <a:lstStyle>
            <a:lvl1pPr>
              <a:defRPr/>
            </a:lvl1pPr>
          </a:lstStyle>
          <a:p>
            <a:pPr>
              <a:defRPr/>
            </a:pPr>
            <a:endParaRPr lang="sl-SI"/>
          </a:p>
        </p:txBody>
      </p:sp>
      <p:sp>
        <p:nvSpPr>
          <p:cNvPr id="6" name="Slide Number Placeholder 5"/>
          <p:cNvSpPr>
            <a:spLocks noGrp="1"/>
          </p:cNvSpPr>
          <p:nvPr>
            <p:ph type="sldNum" sz="quarter" idx="16"/>
          </p:nvPr>
        </p:nvSpPr>
        <p:spPr/>
        <p:txBody>
          <a:bodyPr/>
          <a:lstStyle>
            <a:lvl1pPr>
              <a:defRPr/>
            </a:lvl1pPr>
          </a:lstStyle>
          <a:p>
            <a:fld id="{ECA61714-F46E-42B5-8087-D67C772FAAF7}" type="slidenum">
              <a:rPr lang="sl-SI" altLang="sl-SI"/>
              <a:pPr/>
              <a:t>‹#›</a:t>
            </a:fld>
            <a:endParaRPr lang="sl-SI" altLang="sl-SI"/>
          </a:p>
        </p:txBody>
      </p:sp>
    </p:spTree>
    <p:extLst>
      <p:ext uri="{BB962C8B-B14F-4D97-AF65-F5344CB8AC3E}">
        <p14:creationId xmlns:p14="http://schemas.microsoft.com/office/powerpoint/2010/main" val="3823514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a:xfrm>
            <a:off x="1296000" y="3240000"/>
            <a:ext cx="9600000" cy="262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4" name="Date Placeholder 3"/>
          <p:cNvSpPr>
            <a:spLocks noGrp="1"/>
          </p:cNvSpPr>
          <p:nvPr>
            <p:ph type="dt" sz="half" idx="10"/>
          </p:nvPr>
        </p:nvSpPr>
        <p:spPr/>
        <p:txBody>
          <a:bodyPr/>
          <a:lstStyle>
            <a:lvl1pPr>
              <a:defRPr/>
            </a:lvl1pPr>
          </a:lstStyle>
          <a:p>
            <a:pPr>
              <a:defRPr/>
            </a:pPr>
            <a:fld id="{F748B92D-53CD-4A19-8391-01CAD3536DCB}" type="datetimeFigureOut">
              <a:rPr lang="sl-SI"/>
              <a:pPr>
                <a:defRPr/>
              </a:pPr>
              <a:t>7.5.2015</a:t>
            </a:fld>
            <a:endParaRPr lang="sl-SI" dirty="0"/>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fld id="{7A6BE7D3-0111-419D-8CBB-F4A189FD99EF}" type="slidenum">
              <a:rPr lang="sl-SI" altLang="sl-SI"/>
              <a:pPr/>
              <a:t>‹#›</a:t>
            </a:fld>
            <a:endParaRPr lang="sl-SI" altLang="sl-SI"/>
          </a:p>
        </p:txBody>
      </p:sp>
    </p:spTree>
    <p:extLst>
      <p:ext uri="{BB962C8B-B14F-4D97-AF65-F5344CB8AC3E}">
        <p14:creationId xmlns:p14="http://schemas.microsoft.com/office/powerpoint/2010/main" val="196285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5" name="TextBox 8"/>
          <p:cNvSpPr txBox="1">
            <a:spLocks noChangeArrowheads="1"/>
          </p:cNvSpPr>
          <p:nvPr/>
        </p:nvSpPr>
        <p:spPr bwMode="auto">
          <a:xfrm>
            <a:off x="1282701" y="708025"/>
            <a:ext cx="1606551"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ea typeface="Republika" panose="02000506040000020004" pitchFamily="2" charset="-18"/>
                <a:cs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MINISTRSTVO ZA PRIMER</a:t>
            </a:r>
          </a:p>
        </p:txBody>
      </p:sp>
      <p:pic>
        <p:nvPicPr>
          <p:cNvPr id="6" name="Picture 9" descr="grb moder za 10 pt.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sl-SI" dirty="0"/>
          </a:p>
        </p:txBody>
      </p:sp>
      <p:sp>
        <p:nvSpPr>
          <p:cNvPr id="14" name="Text Placeholder 12"/>
          <p:cNvSpPr>
            <a:spLocks noGrp="1"/>
          </p:cNvSpPr>
          <p:nvPr>
            <p:ph type="body" sz="quarter" idx="13"/>
          </p:nvPr>
        </p:nvSpPr>
        <p:spPr>
          <a:xfrm>
            <a:off x="1295401" y="3240088"/>
            <a:ext cx="4417484"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dirty="0"/>
          </a:p>
        </p:txBody>
      </p:sp>
      <p:sp>
        <p:nvSpPr>
          <p:cNvPr id="18" name="Text Placeholder 15"/>
          <p:cNvSpPr>
            <a:spLocks noGrp="1"/>
          </p:cNvSpPr>
          <p:nvPr>
            <p:ph type="body" sz="quarter" idx="14"/>
          </p:nvPr>
        </p:nvSpPr>
        <p:spPr>
          <a:xfrm>
            <a:off x="6464300" y="3240088"/>
            <a:ext cx="4416000" cy="2627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4"/>
          <p:cNvSpPr>
            <a:spLocks noGrp="1"/>
          </p:cNvSpPr>
          <p:nvPr>
            <p:ph type="dt" sz="half" idx="15"/>
          </p:nvPr>
        </p:nvSpPr>
        <p:spPr>
          <a:xfrm>
            <a:off x="1344084" y="6356351"/>
            <a:ext cx="2844800" cy="365125"/>
          </a:xfrm>
        </p:spPr>
        <p:txBody>
          <a:bodyPr/>
          <a:lstStyle>
            <a:lvl1pPr>
              <a:defRPr/>
            </a:lvl1pPr>
          </a:lstStyle>
          <a:p>
            <a:pPr>
              <a:defRPr/>
            </a:pPr>
            <a:fld id="{E53E3845-850E-4BC1-AE8B-0BDC8A2BE7C4}" type="datetimeFigureOut">
              <a:rPr lang="sl-SI"/>
              <a:pPr>
                <a:defRPr/>
              </a:pPr>
              <a:t>7.5.2015</a:t>
            </a:fld>
            <a:endParaRPr lang="sl-SI" dirty="0"/>
          </a:p>
        </p:txBody>
      </p:sp>
      <p:sp>
        <p:nvSpPr>
          <p:cNvPr id="8" name="Footer Placeholder 5"/>
          <p:cNvSpPr>
            <a:spLocks noGrp="1"/>
          </p:cNvSpPr>
          <p:nvPr>
            <p:ph type="ftr" sz="quarter" idx="16"/>
          </p:nvPr>
        </p:nvSpPr>
        <p:spPr/>
        <p:txBody>
          <a:bodyPr/>
          <a:lstStyle>
            <a:lvl1pPr>
              <a:defRPr/>
            </a:lvl1pPr>
          </a:lstStyle>
          <a:p>
            <a:pPr>
              <a:defRPr/>
            </a:pPr>
            <a:endParaRPr lang="sl-SI"/>
          </a:p>
        </p:txBody>
      </p:sp>
      <p:sp>
        <p:nvSpPr>
          <p:cNvPr id="9" name="Slide Number Placeholder 6"/>
          <p:cNvSpPr>
            <a:spLocks noGrp="1"/>
          </p:cNvSpPr>
          <p:nvPr>
            <p:ph type="sldNum" sz="quarter" idx="17"/>
          </p:nvPr>
        </p:nvSpPr>
        <p:spPr/>
        <p:txBody>
          <a:bodyPr/>
          <a:lstStyle>
            <a:lvl1pPr>
              <a:defRPr/>
            </a:lvl1pPr>
          </a:lstStyle>
          <a:p>
            <a:fld id="{AECD2A3E-C904-4671-8060-5591AB2F8C38}" type="slidenum">
              <a:rPr lang="sl-SI" altLang="sl-SI"/>
              <a:pPr/>
              <a:t>‹#›</a:t>
            </a:fld>
            <a:endParaRPr lang="sl-SI" altLang="sl-SI"/>
          </a:p>
        </p:txBody>
      </p:sp>
    </p:spTree>
    <p:extLst>
      <p:ext uri="{BB962C8B-B14F-4D97-AF65-F5344CB8AC3E}">
        <p14:creationId xmlns:p14="http://schemas.microsoft.com/office/powerpoint/2010/main" val="25560848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2.wmf"/><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Z:\JAVNA UPRAVA 2010\Si CGP\CGP_prirocnik_WEB\OUT\05 Medijsko promocijski elementi\11 PPT predstavitev\untitled folder\ozadje-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Box 7"/>
          <p:cNvSpPr txBox="1">
            <a:spLocks noChangeArrowheads="1"/>
          </p:cNvSpPr>
          <p:nvPr/>
        </p:nvSpPr>
        <p:spPr bwMode="auto">
          <a:xfrm>
            <a:off x="1282700" y="715964"/>
            <a:ext cx="4326467"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ea typeface="Republika" panose="02000506040000020004" pitchFamily="2" charset="-18"/>
                <a:cs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MINISTRSTVO ZA </a:t>
            </a:r>
            <a:r>
              <a:rPr lang="sl-SI"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rPr>
              <a:t>GOSPODARSKI RAZVOJ IN TEHNOLOGIJO</a:t>
            </a:r>
            <a:endParaRPr lang="en-US" altLang="sl-SI" sz="700" b="1">
              <a:solidFill>
                <a:schemeClr val="tx2"/>
              </a:solidFill>
              <a:latin typeface="Republika" panose="02000506040000020004" pitchFamily="2" charset="-18"/>
              <a:ea typeface="Republika" panose="02000506040000020004" pitchFamily="2" charset="-18"/>
              <a:cs typeface="Republika" panose="02000506040000020004" pitchFamily="2" charset="-18"/>
            </a:endParaRPr>
          </a:p>
        </p:txBody>
      </p:sp>
      <p:pic>
        <p:nvPicPr>
          <p:cNvPr id="1028" name="Picture 8" descr="grb moder za 10 pt.wmf"/>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5EF1014C-3744-4A66-AE18-994A07B044EA}" type="datetimeFigureOut">
              <a:rPr lang="sl-SI" smtClean="0"/>
              <a:t>7.5.2015</a:t>
            </a:fld>
            <a:endParaRPr lang="sl-SI"/>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sl-SI"/>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ABABA"/>
                </a:solidFill>
                <a:latin typeface="Calibri" panose="020F0502020204030204" pitchFamily="34" charset="0"/>
              </a:defRPr>
            </a:lvl1pPr>
          </a:lstStyle>
          <a:p>
            <a:fld id="{5699941F-F38A-4C33-9D75-3BC6590B2A23}" type="slidenum">
              <a:rPr lang="sl-SI" smtClean="0"/>
              <a:t>‹#›</a:t>
            </a:fld>
            <a:endParaRPr lang="sl-SI"/>
          </a:p>
        </p:txBody>
      </p:sp>
    </p:spTree>
    <p:extLst>
      <p:ext uri="{BB962C8B-B14F-4D97-AF65-F5344CB8AC3E}">
        <p14:creationId xmlns:p14="http://schemas.microsoft.com/office/powerpoint/2010/main" val="2735140365"/>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295400" y="1547813"/>
            <a:ext cx="715259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altLang="sl-SI" smtClean="0"/>
              <a:t>Click to edit Master title style</a:t>
            </a:r>
            <a:endParaRPr lang="sl-SI" altLang="sl-SI" smtClean="0"/>
          </a:p>
        </p:txBody>
      </p:sp>
      <p:sp>
        <p:nvSpPr>
          <p:cNvPr id="2051" name="Text Placeholder 2"/>
          <p:cNvSpPr>
            <a:spLocks noGrp="1"/>
          </p:cNvSpPr>
          <p:nvPr>
            <p:ph type="body" idx="1"/>
          </p:nvPr>
        </p:nvSpPr>
        <p:spPr bwMode="auto">
          <a:xfrm>
            <a:off x="1295400" y="3240088"/>
            <a:ext cx="9601200"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endParaRPr lang="sl-SI" altLang="sl-SI" smtClean="0"/>
          </a:p>
        </p:txBody>
      </p:sp>
      <p:sp>
        <p:nvSpPr>
          <p:cNvPr id="4" name="Date Placeholder 3"/>
          <p:cNvSpPr>
            <a:spLocks noGrp="1"/>
          </p:cNvSpPr>
          <p:nvPr>
            <p:ph type="dt" sz="half" idx="2"/>
          </p:nvPr>
        </p:nvSpPr>
        <p:spPr>
          <a:xfrm>
            <a:off x="1295400" y="6356351"/>
            <a:ext cx="2110317"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6BA129-4FE1-4F4A-8E2A-84BD71E1DFE0}" type="datetimeFigureOut">
              <a:rPr lang="sl-SI"/>
              <a:pPr>
                <a:defRPr/>
              </a:pPr>
              <a:t>7.5.2015</a:t>
            </a:fld>
            <a:endParaRPr lang="sl-SI"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Slide Number Placeholder 5"/>
          <p:cNvSpPr>
            <a:spLocks noGrp="1"/>
          </p:cNvSpPr>
          <p:nvPr>
            <p:ph type="sldNum" sz="quarter" idx="4"/>
          </p:nvPr>
        </p:nvSpPr>
        <p:spPr>
          <a:xfrm>
            <a:off x="8737600" y="6356351"/>
            <a:ext cx="2144184"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ABABA"/>
                </a:solidFill>
              </a:defRPr>
            </a:lvl1pPr>
          </a:lstStyle>
          <a:p>
            <a:fld id="{45150C33-5E94-4DB0-8324-2EA1BE6DAFAC}" type="slidenum">
              <a:rPr lang="sl-SI" altLang="sl-SI"/>
              <a:pPr/>
              <a:t>‹#›</a:t>
            </a:fld>
            <a:endParaRPr lang="sl-SI" altLang="sl-SI"/>
          </a:p>
        </p:txBody>
      </p:sp>
      <p:sp>
        <p:nvSpPr>
          <p:cNvPr id="2055" name="TextBox 8"/>
          <p:cNvSpPr txBox="1">
            <a:spLocks noChangeArrowheads="1"/>
          </p:cNvSpPr>
          <p:nvPr/>
        </p:nvSpPr>
        <p:spPr bwMode="auto">
          <a:xfrm>
            <a:off x="1282701" y="708026"/>
            <a:ext cx="3960284"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838"/>
              </a:lnSpc>
            </a:pPr>
            <a:r>
              <a:rPr lang="en-US" altLang="sl-SI" sz="700">
                <a:solidFill>
                  <a:schemeClr val="tx2"/>
                </a:solidFill>
                <a:latin typeface="Republika" panose="02000506040000020004" pitchFamily="2" charset="-18"/>
              </a:rPr>
              <a:t>REPUBLIKA SLOVENIJA</a:t>
            </a:r>
          </a:p>
          <a:p>
            <a:pPr eaLnBrk="1" hangingPunct="1">
              <a:lnSpc>
                <a:spcPts val="838"/>
              </a:lnSpc>
            </a:pPr>
            <a:r>
              <a:rPr lang="en-US" altLang="sl-SI" sz="700" b="1">
                <a:solidFill>
                  <a:schemeClr val="tx2"/>
                </a:solidFill>
                <a:latin typeface="Republika" panose="02000506040000020004" pitchFamily="2" charset="-18"/>
              </a:rPr>
              <a:t>MINISTRSTVO ZA </a:t>
            </a:r>
            <a:r>
              <a:rPr lang="sl-SI" altLang="sl-SI" sz="700" b="1">
                <a:solidFill>
                  <a:schemeClr val="tx2"/>
                </a:solidFill>
                <a:latin typeface="Republika" panose="02000506040000020004" pitchFamily="2" charset="-18"/>
              </a:rPr>
              <a:t>GOSPODARSKI RAZVOJ IN TEHNOLOGIJO</a:t>
            </a:r>
            <a:endParaRPr lang="en-US" altLang="sl-SI" sz="700" b="1">
              <a:solidFill>
                <a:schemeClr val="tx2"/>
              </a:solidFill>
              <a:latin typeface="Republika" panose="02000506040000020004" pitchFamily="2" charset="-18"/>
            </a:endParaRPr>
          </a:p>
        </p:txBody>
      </p:sp>
      <p:pic>
        <p:nvPicPr>
          <p:cNvPr id="2056" name="Picture 9" descr="grb moder za 10 pt.wmf"/>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591707"/>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chemeClr val="tx1"/>
          </a:solidFill>
          <a:latin typeface="Arial" pitchFamily="34" charset="0"/>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Z:\JAVNA UPRAVA 2010\Si CGP\CGP_prirocnik_WEB\OUT\05 Medijsko promocijski elementi\11 PPT predstavitev\untitled folder\ozadje-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Box 7"/>
          <p:cNvSpPr txBox="1">
            <a:spLocks noChangeArrowheads="1"/>
          </p:cNvSpPr>
          <p:nvPr/>
        </p:nvSpPr>
        <p:spPr bwMode="auto">
          <a:xfrm>
            <a:off x="1282701" y="715964"/>
            <a:ext cx="4011084"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lnSpc>
                <a:spcPts val="838"/>
              </a:lnSpc>
              <a:defRPr/>
            </a:pPr>
            <a:r>
              <a:rPr lang="en-US" sz="700" dirty="0" smtClean="0">
                <a:solidFill>
                  <a:schemeClr val="tx2"/>
                </a:solidFill>
                <a:latin typeface="Republika" pitchFamily="2" charset="-18"/>
                <a:ea typeface="Republika" pitchFamily="2" charset="-18"/>
                <a:cs typeface="Republika" pitchFamily="2" charset="-18"/>
              </a:rPr>
              <a:t>REPUBLIKA SLOVENIJA</a:t>
            </a:r>
          </a:p>
          <a:p>
            <a:pPr eaLnBrk="1" hangingPunct="1">
              <a:lnSpc>
                <a:spcPts val="838"/>
              </a:lnSpc>
              <a:defRPr/>
            </a:pPr>
            <a:r>
              <a:rPr lang="en-US" sz="700" b="1" dirty="0" smtClean="0">
                <a:solidFill>
                  <a:schemeClr val="tx2"/>
                </a:solidFill>
                <a:latin typeface="Republika" pitchFamily="2" charset="-18"/>
                <a:ea typeface="Republika" pitchFamily="2" charset="-18"/>
                <a:cs typeface="Republika" pitchFamily="2" charset="-18"/>
              </a:rPr>
              <a:t>MINISTRSTVO ZA </a:t>
            </a:r>
            <a:r>
              <a:rPr lang="sl-SI" sz="700" b="1" dirty="0" smtClean="0">
                <a:solidFill>
                  <a:schemeClr val="tx2"/>
                </a:solidFill>
                <a:latin typeface="Republika" pitchFamily="2" charset="-18"/>
                <a:ea typeface="Republika" pitchFamily="2" charset="-18"/>
                <a:cs typeface="Republika" pitchFamily="2" charset="-18"/>
              </a:rPr>
              <a:t>GOSPODARSKI RAZVOJ IN TEHNOLOGIJO</a:t>
            </a:r>
            <a:endParaRPr lang="en-US" sz="700" b="1" dirty="0" smtClean="0">
              <a:solidFill>
                <a:schemeClr val="tx2"/>
              </a:solidFill>
              <a:latin typeface="Republika" pitchFamily="2" charset="-18"/>
              <a:ea typeface="Republika" pitchFamily="2" charset="-18"/>
              <a:cs typeface="Republika" pitchFamily="2" charset="-18"/>
            </a:endParaRPr>
          </a:p>
        </p:txBody>
      </p:sp>
      <p:pic>
        <p:nvPicPr>
          <p:cNvPr id="1028" name="Picture 8" descr="grb moder za 10 pt.wmf"/>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3018" y="712788"/>
            <a:ext cx="222249"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5EF1014C-3744-4A66-AE18-994A07B044EA}" type="datetimeFigureOut">
              <a:rPr lang="sl-SI" smtClean="0"/>
              <a:t>7.5.2015</a:t>
            </a:fld>
            <a:endParaRPr lang="sl-SI"/>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sl-SI"/>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ABABA"/>
                </a:solidFill>
                <a:latin typeface="Calibri" panose="020F0502020204030204" pitchFamily="34" charset="0"/>
              </a:defRPr>
            </a:lvl1pPr>
          </a:lstStyle>
          <a:p>
            <a:fld id="{5699941F-F38A-4C33-9D75-3BC6590B2A23}" type="slidenum">
              <a:rPr lang="sl-SI" smtClean="0"/>
              <a:t>‹#›</a:t>
            </a:fld>
            <a:endParaRPr lang="sl-SI"/>
          </a:p>
        </p:txBody>
      </p:sp>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95417" y="573089"/>
            <a:ext cx="11176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879725"/>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zs.si/" TargetMode="External"/><Relationship Id="rId2" Type="http://schemas.openxmlformats.org/officeDocument/2006/relationships/hyperlink" Target="http://www.mgrt.gov.si/"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podjetniskisklad.si/index.php/razpisi?view=tender&amp;id=19"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www.podjetniskisklad.si/razpisi?view=tender&amp;id=16"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www.podjetniskisklad.si/index.php/razpisi?view=tender&amp;id=20" TargetMode="External"/><Relationship Id="rId2" Type="http://schemas.openxmlformats.org/officeDocument/2006/relationships/slide" Target="slide2.xml"/><Relationship Id="rId1" Type="http://schemas.openxmlformats.org/officeDocument/2006/relationships/slideLayout" Target="../slideLayouts/slideLayout16.xml"/><Relationship Id="rId4" Type="http://schemas.openxmlformats.org/officeDocument/2006/relationships/hyperlink" Target="http://www.podjetniskisklad.si/razpisi?view=tender&amp;id=23"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sid.si/financiranje/financiranje-nalozb-msp-v-ucinkovito-rabo-energije"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sid.si/financiranje/krediti-iz-posojilnega-sklada-za-msp"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www.sid.si/financiranje-tehnolosko-razvojnih-projektov" TargetMode="External"/><Relationship Id="rId2" Type="http://schemas.openxmlformats.org/officeDocument/2006/relationships/hyperlink" Target="http://www.sid.si/financiranje/krediti-iz-posojilnega-sklada-za-msp" TargetMode="External"/><Relationship Id="rId1" Type="http://schemas.openxmlformats.org/officeDocument/2006/relationships/slideLayout" Target="../slideLayouts/slideLayout16.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hyperlink" Target="http://www.sid.si/financiranje/financiranje---oktober-2010/razvoj-okolju-prijazne-druzbe-in-proizvodnje" TargetMode="External"/><Relationship Id="rId3" Type="http://schemas.openxmlformats.org/officeDocument/2006/relationships/hyperlink" Target="http://www.sid.si/financne-storitve-za-obcine-in-pokrajine/sofinanciranje" TargetMode="External"/><Relationship Id="rId7" Type="http://schemas.openxmlformats.org/officeDocument/2006/relationships/hyperlink" Target="http://www.sid.si/financiranje/financiranje---oktober-2010/razvoj-druzbe-znanja-in-inovativnega-podjetnistva" TargetMode="External"/><Relationship Id="rId2" Type="http://schemas.openxmlformats.org/officeDocument/2006/relationships/hyperlink" Target="http://www.sid.si/financiranje/financiranje-projektov-obcin" TargetMode="External"/><Relationship Id="rId1" Type="http://schemas.openxmlformats.org/officeDocument/2006/relationships/slideLayout" Target="../slideLayouts/slideLayout16.xml"/><Relationship Id="rId6" Type="http://schemas.openxmlformats.org/officeDocument/2006/relationships/hyperlink" Target="http://www.sid.si/financiranje/financiranje---oktober-2010/razvoj-konkurencnega-gospodarstva-in-internacionalizacije" TargetMode="External"/><Relationship Id="rId5" Type="http://schemas.openxmlformats.org/officeDocument/2006/relationships/hyperlink" Target="http://www.sid.si/financiranje/financiranje-posredno" TargetMode="External"/><Relationship Id="rId10" Type="http://schemas.openxmlformats.org/officeDocument/2006/relationships/slide" Target="slide2.xml"/><Relationship Id="rId4" Type="http://schemas.openxmlformats.org/officeDocument/2006/relationships/hyperlink" Target="http://www.sid.si/financiranje/financiranje-projektov-obcin/neposredno" TargetMode="External"/><Relationship Id="rId9" Type="http://schemas.openxmlformats.org/officeDocument/2006/relationships/hyperlink" Target="http://www.sid.si/financiranje/financiranje---oktober-2010/regionalni-in-druzbeni-razvoj--" TargetMode="Externa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http://www.sid.si/zavarovanje-kreditov-in-investicij/zavarovanje-izvoznih-kreditov" TargetMode="External"/><Relationship Id="rId7" Type="http://schemas.openxmlformats.org/officeDocument/2006/relationships/hyperlink" Target="http://www.sid.si/Program-izravnave-obresti-PIO" TargetMode="External"/><Relationship Id="rId2" Type="http://schemas.openxmlformats.org/officeDocument/2006/relationships/slide" Target="slide2.xml"/><Relationship Id="rId1" Type="http://schemas.openxmlformats.org/officeDocument/2006/relationships/slideLayout" Target="../slideLayouts/slideLayout16.xml"/><Relationship Id="rId6" Type="http://schemas.openxmlformats.org/officeDocument/2006/relationships/hyperlink" Target="http://www.sid.si/zavarovanje-bancnih-garancij" TargetMode="External"/><Relationship Id="rId5" Type="http://schemas.openxmlformats.org/officeDocument/2006/relationships/hyperlink" Target="http://www.sid.si/Zavarovanje-kreditov-in-investicij/Zavarovanje-investicij" TargetMode="External"/><Relationship Id="rId4" Type="http://schemas.openxmlformats.org/officeDocument/2006/relationships/hyperlink" Target="http://www.sid.si/zavarovanje-kreditov-in-investicij/zavarovanje-kreditov-za-pripravo-na-izvoz" TargetMode="Externa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3.xml"/><Relationship Id="rId18" Type="http://schemas.openxmlformats.org/officeDocument/2006/relationships/slide" Target="slide15.xml"/><Relationship Id="rId3" Type="http://schemas.openxmlformats.org/officeDocument/2006/relationships/slide" Target="slide6.xml"/><Relationship Id="rId7" Type="http://schemas.openxmlformats.org/officeDocument/2006/relationships/slide" Target="slide9.xml"/><Relationship Id="rId12" Type="http://schemas.openxmlformats.org/officeDocument/2006/relationships/slide" Target="slide19.xml"/><Relationship Id="rId17" Type="http://schemas.openxmlformats.org/officeDocument/2006/relationships/slide" Target="slide16.xml"/><Relationship Id="rId2" Type="http://schemas.openxmlformats.org/officeDocument/2006/relationships/notesSlide" Target="../notesSlides/notesSlide1.xml"/><Relationship Id="rId16" Type="http://schemas.openxmlformats.org/officeDocument/2006/relationships/slide" Target="slide17.xml"/><Relationship Id="rId20" Type="http://schemas.openxmlformats.org/officeDocument/2006/relationships/slide" Target="slide13.xml"/><Relationship Id="rId1" Type="http://schemas.openxmlformats.org/officeDocument/2006/relationships/slideLayout" Target="../slideLayouts/slideLayout15.xml"/><Relationship Id="rId6" Type="http://schemas.openxmlformats.org/officeDocument/2006/relationships/slide" Target="slide12.xml"/><Relationship Id="rId11" Type="http://schemas.openxmlformats.org/officeDocument/2006/relationships/slide" Target="slide20.xml"/><Relationship Id="rId5" Type="http://schemas.openxmlformats.org/officeDocument/2006/relationships/slide" Target="slide8.xml"/><Relationship Id="rId15" Type="http://schemas.openxmlformats.org/officeDocument/2006/relationships/slide" Target="slide18.xml"/><Relationship Id="rId10" Type="http://schemas.openxmlformats.org/officeDocument/2006/relationships/slide" Target="slide21.xml"/><Relationship Id="rId19" Type="http://schemas.openxmlformats.org/officeDocument/2006/relationships/slide" Target="slide14.xml"/><Relationship Id="rId4" Type="http://schemas.openxmlformats.org/officeDocument/2006/relationships/slide" Target="slide7.xml"/><Relationship Id="rId9" Type="http://schemas.openxmlformats.org/officeDocument/2006/relationships/slide" Target="slide11.xml"/><Relationship Id="rId14" Type="http://schemas.openxmlformats.org/officeDocument/2006/relationships/slide" Target="slide22.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www.regionalnisklad.si/uploads/datoteke/1_jr_ubl_2015_kon&#269;no_27032015.pdf"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http://www.regionalnisklad.si/uploads/datoteke/1_javni_razpis.pdf"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pwc.qualtrics.com/SE/?SID=SV_5yztwq3YdC7K4rX"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slide" Target="slide2.xml"/><Relationship Id="rId4" Type="http://schemas.openxmlformats.org/officeDocument/2006/relationships/hyperlink" Target="http://www.svrk.gov.si/si/medijsko_sredisce/novica/article/12447/6002/0acf167b180a474ff6377a0ed8f64b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odjetniskisklad.si/index.php/razpisi?view=tender&amp;id=22" TargetMode="External"/><Relationship Id="rId2" Type="http://schemas.openxmlformats.org/officeDocument/2006/relationships/slide" Target="slide2.xml"/><Relationship Id="rId1" Type="http://schemas.openxmlformats.org/officeDocument/2006/relationships/slideLayout" Target="../slideLayouts/slideLayout16.xml"/><Relationship Id="rId4" Type="http://schemas.openxmlformats.org/officeDocument/2006/relationships/hyperlink" Target="http://www.podjetniskisklad.si/razpisi?view=tender&amp;id=1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podjetniskisklad.si/razpisi?view=tender&amp;id=18"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podjetniskisklad.si/index.php/razpisi?view=tender&amp;id=23" TargetMode="External"/><Relationship Id="rId2" Type="http://schemas.openxmlformats.org/officeDocument/2006/relationships/hyperlink" Target="http://www.podjetniskisklad.si/index.php/razpisi?view=tender&amp;id=21" TargetMode="External"/><Relationship Id="rId1" Type="http://schemas.openxmlformats.org/officeDocument/2006/relationships/slideLayout" Target="../slideLayouts/slideLayout16.xml"/><Relationship Id="rId5" Type="http://schemas.openxmlformats.org/officeDocument/2006/relationships/slide" Target="slide2.xml"/><Relationship Id="rId4" Type="http://schemas.openxmlformats.org/officeDocument/2006/relationships/hyperlink" Target="http://www.podjetniskisklad.si/razpisi?view=tender&amp;id=2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podjetniskisklad.si/razpisi?view=tender&amp;id=24" TargetMode="External"/><Relationship Id="rId2" Type="http://schemas.openxmlformats.org/officeDocument/2006/relationships/slide" Target="slide2.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423" y="1340745"/>
            <a:ext cx="9600000" cy="4915200"/>
          </a:xfrm>
        </p:spPr>
        <p:txBody>
          <a:bodyPr/>
          <a:lstStyle/>
          <a:p>
            <a:pPr algn="ctr"/>
            <a:r>
              <a:rPr lang="sl-SI" sz="3600" dirty="0" smtClean="0">
                <a:solidFill>
                  <a:srgbClr val="0070C0"/>
                </a:solidFill>
              </a:rPr>
              <a:t/>
            </a:r>
            <a:br>
              <a:rPr lang="sl-SI" sz="3600" dirty="0" smtClean="0">
                <a:solidFill>
                  <a:srgbClr val="0070C0"/>
                </a:solidFill>
              </a:rPr>
            </a:br>
            <a:r>
              <a:rPr lang="sl-SI" sz="3600" dirty="0">
                <a:solidFill>
                  <a:srgbClr val="0070C0"/>
                </a:solidFill>
              </a:rPr>
              <a:t>P</a:t>
            </a:r>
            <a:r>
              <a:rPr lang="sl-SI" sz="3600" dirty="0" smtClean="0">
                <a:solidFill>
                  <a:srgbClr val="0070C0"/>
                </a:solidFill>
              </a:rPr>
              <a:t>regled </a:t>
            </a:r>
            <a:r>
              <a:rPr lang="sl-SI" sz="3600" dirty="0">
                <a:solidFill>
                  <a:srgbClr val="0070C0"/>
                </a:solidFill>
              </a:rPr>
              <a:t>in novosti </a:t>
            </a:r>
            <a:r>
              <a:rPr lang="sl-SI" sz="3600" dirty="0" smtClean="0">
                <a:solidFill>
                  <a:srgbClr val="0070C0"/>
                </a:solidFill>
              </a:rPr>
              <a:t/>
            </a:r>
            <a:br>
              <a:rPr lang="sl-SI" sz="3600" dirty="0" smtClean="0">
                <a:solidFill>
                  <a:srgbClr val="0070C0"/>
                </a:solidFill>
              </a:rPr>
            </a:br>
            <a:r>
              <a:rPr lang="sl-SI" sz="3600" dirty="0" smtClean="0">
                <a:solidFill>
                  <a:srgbClr val="0070C0"/>
                </a:solidFill>
              </a:rPr>
              <a:t>pri </a:t>
            </a:r>
            <a:r>
              <a:rPr lang="sl-SI" sz="3600" dirty="0">
                <a:solidFill>
                  <a:srgbClr val="0070C0"/>
                </a:solidFill>
              </a:rPr>
              <a:t>financiranju s podporo </a:t>
            </a:r>
            <a:r>
              <a:rPr lang="sl-SI" sz="3600" dirty="0" smtClean="0">
                <a:solidFill>
                  <a:srgbClr val="0070C0"/>
                </a:solidFill>
              </a:rPr>
              <a:t/>
            </a:r>
            <a:br>
              <a:rPr lang="sl-SI" sz="3600" dirty="0" smtClean="0">
                <a:solidFill>
                  <a:srgbClr val="0070C0"/>
                </a:solidFill>
              </a:rPr>
            </a:br>
            <a:r>
              <a:rPr lang="sl-SI" sz="3600" dirty="0" smtClean="0">
                <a:solidFill>
                  <a:srgbClr val="0070C0"/>
                </a:solidFill>
              </a:rPr>
              <a:t>državnih instrumentov</a:t>
            </a:r>
            <a:r>
              <a:rPr lang="sl-SI" dirty="0" smtClean="0">
                <a:solidFill>
                  <a:srgbClr val="0070C0"/>
                </a:solidFill>
              </a:rPr>
              <a:t/>
            </a:r>
            <a:br>
              <a:rPr lang="sl-SI" dirty="0" smtClean="0">
                <a:solidFill>
                  <a:srgbClr val="0070C0"/>
                </a:solidFill>
              </a:rPr>
            </a:br>
            <a:r>
              <a:rPr lang="sl-SI" dirty="0" smtClean="0">
                <a:solidFill>
                  <a:srgbClr val="0070C0"/>
                </a:solidFill>
              </a:rPr>
              <a:t/>
            </a:r>
            <a:br>
              <a:rPr lang="sl-SI" dirty="0" smtClean="0">
                <a:solidFill>
                  <a:srgbClr val="0070C0"/>
                </a:solidFill>
              </a:rPr>
            </a:br>
            <a:r>
              <a:rPr lang="sl-SI" dirty="0">
                <a:solidFill>
                  <a:srgbClr val="0070C0"/>
                </a:solidFill>
              </a:rPr>
              <a:t/>
            </a:r>
            <a:br>
              <a:rPr lang="sl-SI" dirty="0">
                <a:solidFill>
                  <a:srgbClr val="0070C0"/>
                </a:solidFill>
              </a:rPr>
            </a:br>
            <a:r>
              <a:rPr lang="sl-SI" sz="1600" dirty="0" smtClean="0">
                <a:solidFill>
                  <a:srgbClr val="0070C0"/>
                </a:solidFill>
              </a:rPr>
              <a:t>dr. Sabina Koleša</a:t>
            </a:r>
            <a:br>
              <a:rPr lang="sl-SI" sz="1600" dirty="0" smtClean="0">
                <a:solidFill>
                  <a:srgbClr val="0070C0"/>
                </a:solidFill>
              </a:rPr>
            </a:br>
            <a:r>
              <a:rPr lang="sl-SI" sz="1600" dirty="0" smtClean="0">
                <a:solidFill>
                  <a:srgbClr val="0070C0"/>
                </a:solidFill>
              </a:rPr>
              <a:t>Generalna direktorica</a:t>
            </a:r>
            <a:r>
              <a:rPr lang="sl-SI" dirty="0" smtClean="0">
                <a:solidFill>
                  <a:srgbClr val="0070C0"/>
                </a:solidFill>
              </a:rPr>
              <a:t/>
            </a:r>
            <a:br>
              <a:rPr lang="sl-SI" dirty="0" smtClean="0">
                <a:solidFill>
                  <a:srgbClr val="0070C0"/>
                </a:solidFill>
              </a:rPr>
            </a:br>
            <a:r>
              <a:rPr lang="sl-SI" dirty="0" smtClean="0">
                <a:solidFill>
                  <a:srgbClr val="0070C0"/>
                </a:solidFill>
              </a:rPr>
              <a:t/>
            </a:r>
            <a:br>
              <a:rPr lang="sl-SI" dirty="0" smtClean="0">
                <a:solidFill>
                  <a:srgbClr val="0070C0"/>
                </a:solidFill>
              </a:rPr>
            </a:br>
            <a:r>
              <a:rPr lang="sl-SI" dirty="0">
                <a:solidFill>
                  <a:srgbClr val="0070C0"/>
                </a:solidFill>
              </a:rPr>
              <a:t/>
            </a:r>
            <a:br>
              <a:rPr lang="sl-SI" dirty="0">
                <a:solidFill>
                  <a:srgbClr val="0070C0"/>
                </a:solidFill>
              </a:rPr>
            </a:br>
            <a:r>
              <a:rPr lang="sl-SI" dirty="0">
                <a:latin typeface="Calibri" panose="020F0502020204030204" pitchFamily="34" charset="0"/>
              </a:rPr>
              <a:t/>
            </a:r>
            <a:br>
              <a:rPr lang="sl-SI" dirty="0">
                <a:latin typeface="Calibri" panose="020F0502020204030204" pitchFamily="34" charset="0"/>
              </a:rPr>
            </a:br>
            <a:r>
              <a:rPr lang="sl-SI" dirty="0">
                <a:latin typeface="Calibri" panose="020F0502020204030204" pitchFamily="34" charset="0"/>
              </a:rPr>
              <a:t/>
            </a:r>
            <a:br>
              <a:rPr lang="sl-SI" dirty="0">
                <a:latin typeface="Calibri" panose="020F0502020204030204" pitchFamily="34" charset="0"/>
              </a:rPr>
            </a:br>
            <a:endParaRPr lang="sl-SI" dirty="0"/>
          </a:p>
        </p:txBody>
      </p:sp>
      <p:sp>
        <p:nvSpPr>
          <p:cNvPr id="3" name="TextBox 2"/>
          <p:cNvSpPr txBox="1"/>
          <p:nvPr/>
        </p:nvSpPr>
        <p:spPr>
          <a:xfrm>
            <a:off x="9358604" y="5887618"/>
            <a:ext cx="2488758" cy="646331"/>
          </a:xfrm>
          <a:prstGeom prst="rect">
            <a:avLst/>
          </a:prstGeom>
          <a:noFill/>
        </p:spPr>
        <p:txBody>
          <a:bodyPr wrap="none" rtlCol="0">
            <a:spAutoFit/>
          </a:bodyPr>
          <a:lstStyle/>
          <a:p>
            <a:r>
              <a:rPr lang="sl-SI" dirty="0">
                <a:solidFill>
                  <a:schemeClr val="tx2"/>
                </a:solidFill>
                <a:latin typeface="Arial" panose="020B0604020202020204" pitchFamily="34" charset="0"/>
                <a:cs typeface="Arial" panose="020B0604020202020204" pitchFamily="34" charset="0"/>
                <a:hlinkClick r:id="rId2"/>
              </a:rPr>
              <a:t>http://www.mgrt.gov.si</a:t>
            </a:r>
            <a:r>
              <a:rPr lang="sl-SI" dirty="0" smtClean="0">
                <a:solidFill>
                  <a:schemeClr val="tx2"/>
                </a:solidFill>
                <a:latin typeface="Arial" panose="020B0604020202020204" pitchFamily="34" charset="0"/>
                <a:cs typeface="Arial" panose="020B0604020202020204" pitchFamily="34" charset="0"/>
                <a:hlinkClick r:id="rId2"/>
              </a:rPr>
              <a:t>/</a:t>
            </a:r>
            <a:endParaRPr lang="sl-SI" dirty="0" smtClean="0">
              <a:solidFill>
                <a:schemeClr val="tx2"/>
              </a:solidFill>
              <a:latin typeface="Arial" panose="020B0604020202020204" pitchFamily="34" charset="0"/>
              <a:cs typeface="Arial" panose="020B0604020202020204" pitchFamily="34" charset="0"/>
            </a:endParaRPr>
          </a:p>
          <a:p>
            <a:r>
              <a:rPr lang="sl-SI" dirty="0" smtClean="0">
                <a:solidFill>
                  <a:schemeClr val="tx2"/>
                </a:solidFill>
                <a:latin typeface="Arial" panose="020B0604020202020204" pitchFamily="34" charset="0"/>
                <a:cs typeface="Arial" panose="020B0604020202020204" pitchFamily="34" charset="0"/>
                <a:hlinkClick r:id="rId3"/>
              </a:rPr>
              <a:t>http</a:t>
            </a:r>
            <a:r>
              <a:rPr lang="sl-SI" dirty="0">
                <a:solidFill>
                  <a:schemeClr val="tx2"/>
                </a:solidFill>
                <a:latin typeface="Arial" panose="020B0604020202020204" pitchFamily="34" charset="0"/>
                <a:cs typeface="Arial" panose="020B0604020202020204" pitchFamily="34" charset="0"/>
                <a:hlinkClick r:id="rId3"/>
              </a:rPr>
              <a:t>://www.gzs.si/</a:t>
            </a:r>
            <a:endParaRPr lang="sl-SI"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97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jeni pravokotnik 13"/>
          <p:cNvSpPr>
            <a:spLocks noGrp="1" noChangeArrowheads="1"/>
          </p:cNvSpPr>
          <p:nvPr>
            <p:ph type="title"/>
          </p:nvPr>
        </p:nvSpPr>
        <p:spPr bwMode="auto">
          <a:xfrm>
            <a:off x="629107" y="1316252"/>
            <a:ext cx="11034000" cy="936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Garancije za tehnološko inovativne projekte s subvencijo obrestne mere (P1TIP)</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5" name="Left Arrow 4">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a:hlinkClick r:id="rId3"/>
          </p:cNvPr>
          <p:cNvSpPr txBox="1"/>
          <p:nvPr/>
        </p:nvSpPr>
        <p:spPr>
          <a:xfrm>
            <a:off x="553477" y="2348236"/>
            <a:ext cx="15235902" cy="646331"/>
          </a:xfrm>
          <a:prstGeom prst="rect">
            <a:avLst/>
          </a:prstGeom>
          <a:noFill/>
        </p:spPr>
        <p:txBody>
          <a:bodyPr wrap="none" rtlCol="0">
            <a:spAutoFit/>
          </a:bodyPr>
          <a:lstStyle/>
          <a:p>
            <a:r>
              <a:rPr lang="sl-SI" b="1" u="sng" dirty="0" smtClean="0">
                <a:solidFill>
                  <a:srgbClr val="FF0000"/>
                </a:solidFill>
                <a:latin typeface="Arial" panose="020B0604020202020204" pitchFamily="34" charset="0"/>
                <a:cs typeface="Arial" panose="020B0604020202020204" pitchFamily="34" charset="0"/>
                <a:hlinkClick r:id="rId3"/>
              </a:rPr>
              <a:t>Javni razpis: P1 TIP MLADI 2015 – Garancije za bančne kredite s subvencijo obrestne mere namenjene tehnološko inovativnim projektom</a:t>
            </a:r>
            <a:endParaRPr lang="sl-SI" b="1" u="sng" dirty="0" smtClean="0">
              <a:solidFill>
                <a:srgbClr val="FF0000"/>
              </a:solidFill>
              <a:latin typeface="Arial" panose="020B0604020202020204" pitchFamily="34" charset="0"/>
              <a:cs typeface="Arial" panose="020B0604020202020204" pitchFamily="34" charset="0"/>
            </a:endParaRPr>
          </a:p>
          <a:p>
            <a:r>
              <a:rPr lang="sl-SI" dirty="0" smtClean="0">
                <a:solidFill>
                  <a:schemeClr val="tx2"/>
                </a:solidFill>
                <a:latin typeface="Arial" panose="020B0604020202020204" pitchFamily="34" charset="0"/>
                <a:cs typeface="Arial" panose="020B0604020202020204" pitchFamily="34" charset="0"/>
              </a:rPr>
              <a:t>- </a:t>
            </a:r>
            <a:r>
              <a:rPr lang="sl-SI" b="1" dirty="0" smtClean="0">
                <a:solidFill>
                  <a:srgbClr val="00B050"/>
                </a:solidFill>
                <a:latin typeface="Arial" panose="020B0604020202020204" pitchFamily="34" charset="0"/>
                <a:cs typeface="Arial" panose="020B0604020202020204" pitchFamily="34" charset="0"/>
              </a:rPr>
              <a:t>ODPRTI RAZPIS. </a:t>
            </a:r>
            <a:r>
              <a:rPr lang="sl-SI" dirty="0" smtClean="0">
                <a:solidFill>
                  <a:schemeClr val="tx2"/>
                </a:solidFill>
                <a:latin typeface="Arial" panose="020B0604020202020204" pitchFamily="34" charset="0"/>
                <a:cs typeface="Arial" panose="020B0604020202020204" pitchFamily="34" charset="0"/>
              </a:rPr>
              <a:t>Roki: 15.05., 15.06., 15.07., 15.09. in  15.10.2015</a:t>
            </a:r>
            <a:endParaRPr lang="sl-SI" dirty="0">
              <a:solidFill>
                <a:schemeClr val="tx2"/>
              </a:solidFill>
              <a:latin typeface="Arial" panose="020B0604020202020204" pitchFamily="34" charset="0"/>
              <a:cs typeface="Arial" panose="020B0604020202020204" pitchFamily="34" charset="0"/>
            </a:endParaRPr>
          </a:p>
        </p:txBody>
      </p:sp>
      <p:sp>
        <p:nvSpPr>
          <p:cNvPr id="3" name="TextBox 2"/>
          <p:cNvSpPr txBox="1"/>
          <p:nvPr/>
        </p:nvSpPr>
        <p:spPr>
          <a:xfrm>
            <a:off x="629107" y="3096475"/>
            <a:ext cx="10746464" cy="4431983"/>
          </a:xfrm>
          <a:prstGeom prst="rect">
            <a:avLst/>
          </a:prstGeom>
          <a:noFill/>
        </p:spPr>
        <p:txBody>
          <a:bodyPr wrap="square" rtlCol="0">
            <a:spAutoFit/>
          </a:bodyPr>
          <a:lstStyle/>
          <a:p>
            <a:r>
              <a:rPr lang="sl-SI" sz="1600" b="1" dirty="0">
                <a:solidFill>
                  <a:schemeClr val="tx2"/>
                </a:solidFill>
                <a:latin typeface="Arial" panose="020B0604020202020204" pitchFamily="34" charset="0"/>
                <a:cs typeface="Arial" panose="020B0604020202020204" pitchFamily="34" charset="0"/>
              </a:rPr>
              <a:t>Višina </a:t>
            </a:r>
            <a:r>
              <a:rPr lang="sl-SI" sz="1600" b="1" dirty="0" smtClean="0">
                <a:solidFill>
                  <a:schemeClr val="tx2"/>
                </a:solidFill>
                <a:latin typeface="Arial" panose="020B0604020202020204" pitchFamily="34" charset="0"/>
                <a:cs typeface="Arial" panose="020B0604020202020204" pitchFamily="34" charset="0"/>
              </a:rPr>
              <a:t>sredstev </a:t>
            </a:r>
            <a:r>
              <a:rPr lang="sl-SI" sz="1600" b="1" dirty="0">
                <a:solidFill>
                  <a:schemeClr val="tx2"/>
                </a:solidFill>
                <a:latin typeface="Arial" panose="020B0604020202020204" pitchFamily="34" charset="0"/>
                <a:cs typeface="Arial" panose="020B0604020202020204" pitchFamily="34" charset="0"/>
              </a:rPr>
              <a:t>za izdajanje garancij: </a:t>
            </a:r>
            <a:r>
              <a:rPr lang="sl-SI" sz="1600" dirty="0" smtClean="0">
                <a:solidFill>
                  <a:schemeClr val="tx2"/>
                </a:solidFill>
                <a:latin typeface="Arial" panose="020B0604020202020204" pitchFamily="34" charset="0"/>
                <a:cs typeface="Arial" panose="020B0604020202020204" pitchFamily="34" charset="0"/>
              </a:rPr>
              <a:t>30.000.000 EUR </a:t>
            </a:r>
            <a:endParaRPr lang="sl-SI" sz="16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22.400.000 EUR </a:t>
            </a:r>
            <a:r>
              <a:rPr lang="sl-SI" sz="1600" dirty="0">
                <a:solidFill>
                  <a:schemeClr val="tx2"/>
                </a:solidFill>
                <a:latin typeface="Arial" panose="020B0604020202020204" pitchFamily="34" charset="0"/>
                <a:cs typeface="Arial" panose="020B0604020202020204" pitchFamily="34" charset="0"/>
              </a:rPr>
              <a:t>za MSP 5+ </a:t>
            </a:r>
            <a:r>
              <a:rPr lang="sl-SI"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7.600.000 EUR </a:t>
            </a:r>
            <a:r>
              <a:rPr lang="sl-SI" sz="1600" dirty="0">
                <a:solidFill>
                  <a:schemeClr val="tx2"/>
                </a:solidFill>
                <a:latin typeface="Arial" panose="020B0604020202020204" pitchFamily="34" charset="0"/>
                <a:cs typeface="Arial" panose="020B0604020202020204" pitchFamily="34" charset="0"/>
              </a:rPr>
              <a:t>za </a:t>
            </a:r>
            <a:r>
              <a:rPr lang="sl-SI" sz="1600" dirty="0" smtClean="0">
                <a:solidFill>
                  <a:schemeClr val="tx2"/>
                </a:solidFill>
                <a:latin typeface="Arial" panose="020B0604020202020204" pitchFamily="34" charset="0"/>
                <a:cs typeface="Arial" panose="020B0604020202020204" pitchFamily="34" charset="0"/>
              </a:rPr>
              <a:t>Mlada MSP  </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a:t>
            </a:r>
            <a:r>
              <a:rPr lang="sl-SI" sz="1600" b="1" dirty="0">
                <a:solidFill>
                  <a:schemeClr val="tx2"/>
                </a:solidFill>
                <a:latin typeface="Arial" panose="020B0604020202020204" pitchFamily="34" charset="0"/>
                <a:cs typeface="Arial" panose="020B0604020202020204" pitchFamily="34" charset="0"/>
              </a:rPr>
              <a:t>razpisanih/razpoložljivih sredstev za subvencioniranje obrestne mere: </a:t>
            </a:r>
            <a:r>
              <a:rPr lang="sl-SI" sz="1600" dirty="0" smtClean="0">
                <a:solidFill>
                  <a:schemeClr val="tx2"/>
                </a:solidFill>
                <a:latin typeface="Arial" panose="020B0604020202020204" pitchFamily="34" charset="0"/>
                <a:cs typeface="Arial" panose="020B0604020202020204" pitchFamily="34" charset="0"/>
              </a:rPr>
              <a:t>7.100.000 EUR</a:t>
            </a:r>
            <a:endParaRPr lang="sl-SI" sz="16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5.206.430 EUR </a:t>
            </a:r>
            <a:r>
              <a:rPr lang="sl-SI" sz="1600" dirty="0">
                <a:solidFill>
                  <a:schemeClr val="tx2"/>
                </a:solidFill>
                <a:latin typeface="Arial" panose="020B0604020202020204" pitchFamily="34" charset="0"/>
                <a:cs typeface="Arial" panose="020B0604020202020204" pitchFamily="34" charset="0"/>
              </a:rPr>
              <a:t>za MSP </a:t>
            </a:r>
            <a:r>
              <a:rPr lang="sl-SI" sz="1600" dirty="0" smtClean="0">
                <a:solidFill>
                  <a:schemeClr val="tx2"/>
                </a:solidFill>
                <a:latin typeface="Arial" panose="020B0604020202020204" pitchFamily="34" charset="0"/>
                <a:cs typeface="Arial" panose="020B0604020202020204" pitchFamily="34" charset="0"/>
              </a:rPr>
              <a:t>5+</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1.893.570 EUR </a:t>
            </a:r>
            <a:r>
              <a:rPr lang="sl-SI" sz="1600" dirty="0">
                <a:solidFill>
                  <a:schemeClr val="tx2"/>
                </a:solidFill>
                <a:latin typeface="Arial" panose="020B0604020202020204" pitchFamily="34" charset="0"/>
                <a:cs typeface="Arial" panose="020B0604020202020204" pitchFamily="34" charset="0"/>
              </a:rPr>
              <a:t>za M</a:t>
            </a:r>
            <a:r>
              <a:rPr lang="sl-SI" sz="1600" dirty="0" smtClean="0">
                <a:solidFill>
                  <a:schemeClr val="tx2"/>
                </a:solidFill>
                <a:latin typeface="Arial" panose="020B0604020202020204" pitchFamily="34" charset="0"/>
                <a:cs typeface="Arial" panose="020B0604020202020204" pitchFamily="34" charset="0"/>
              </a:rPr>
              <a:t>lada MSP  </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Max. višina sredstev za končnega prejemnika: </a:t>
            </a:r>
            <a:r>
              <a:rPr lang="sl-SI" sz="1600" dirty="0" smtClean="0">
                <a:solidFill>
                  <a:schemeClr val="tx2"/>
                </a:solidFill>
                <a:latin typeface="Arial" panose="020B0604020202020204" pitchFamily="34" charset="0"/>
                <a:cs typeface="Arial" panose="020B0604020202020204" pitchFamily="34" charset="0"/>
              </a:rPr>
              <a:t>937.500 EUR</a:t>
            </a:r>
            <a:endParaRPr lang="sl-SI" sz="1600" b="1" dirty="0" smtClean="0">
              <a:solidFill>
                <a:schemeClr val="tx2"/>
              </a:solidFill>
              <a:latin typeface="Arial" panose="020B0604020202020204" pitchFamily="34" charset="0"/>
              <a:cs typeface="Arial" panose="020B0604020202020204" pitchFamily="34" charset="0"/>
            </a:endParaRPr>
          </a:p>
          <a:p>
            <a:pPr lvl="0"/>
            <a:endParaRPr lang="sl-SI" sz="1600" b="1" dirty="0" smtClean="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a:t>
            </a:r>
            <a:r>
              <a:rPr lang="sl-SI" sz="1600" b="1" dirty="0">
                <a:solidFill>
                  <a:schemeClr val="tx2"/>
                </a:solidFill>
                <a:latin typeface="Arial" panose="020B0604020202020204" pitchFamily="34" charset="0"/>
                <a:cs typeface="Arial" panose="020B0604020202020204" pitchFamily="34" charset="0"/>
              </a:rPr>
              <a:t>stroški:</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materialnih investicij</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nematerialnih investicij</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financiranja obratnih sredstev</a:t>
            </a:r>
          </a:p>
          <a:p>
            <a:r>
              <a:rPr lang="sl-SI"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sl-SI" sz="1400" dirty="0" smtClean="0">
              <a:solidFill>
                <a:schemeClr val="tx2"/>
              </a:solidFill>
              <a:latin typeface="Calibri" panose="020F0502020204030204" pitchFamily="34" charset="0"/>
            </a:endParaRPr>
          </a:p>
          <a:p>
            <a:endParaRPr lang="sl-SI" sz="1400" dirty="0" smtClean="0">
              <a:solidFill>
                <a:schemeClr val="tx2"/>
              </a:solidFill>
              <a:latin typeface="Calibri" panose="020F0502020204030204" pitchFamily="34" charset="0"/>
            </a:endParaRPr>
          </a:p>
          <a:p>
            <a:endParaRPr lang="sl-SI" sz="1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746772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4"/>
          <p:cNvSpPr>
            <a:spLocks noGrp="1" noChangeArrowheads="1"/>
          </p:cNvSpPr>
          <p:nvPr>
            <p:ph type="title"/>
          </p:nvPr>
        </p:nvSpPr>
        <p:spPr bwMode="auto">
          <a:xfrm>
            <a:off x="460878" y="1251850"/>
            <a:ext cx="11034000"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Mikrokrediti (P7) </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p:cNvSpPr txBox="1"/>
          <p:nvPr/>
        </p:nvSpPr>
        <p:spPr>
          <a:xfrm>
            <a:off x="1187787" y="2521718"/>
            <a:ext cx="9580182" cy="3477875"/>
          </a:xfrm>
          <a:prstGeom prst="rect">
            <a:avLst/>
          </a:prstGeom>
          <a:noFill/>
        </p:spPr>
        <p:txBody>
          <a:bodyPr wrap="square" rtlCol="0">
            <a:spAutoFit/>
          </a:bodyPr>
          <a:lstStyle/>
          <a:p>
            <a:endParaRPr lang="sl-SI" sz="1600" dirty="0" smtClean="0">
              <a:solidFill>
                <a:schemeClr val="tx2"/>
              </a:solidFill>
              <a:latin typeface="Calibri" panose="020F050202020403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Namen produkta: </a:t>
            </a:r>
            <a:r>
              <a:rPr lang="sl-SI" sz="1600" dirty="0" smtClean="0">
                <a:solidFill>
                  <a:schemeClr val="tx2"/>
                </a:solidFill>
                <a:latin typeface="Arial" panose="020B0604020202020204" pitchFamily="34" charset="0"/>
                <a:cs typeface="Arial" panose="020B0604020202020204" pitchFamily="34" charset="0"/>
              </a:rPr>
              <a:t>omogočiti </a:t>
            </a:r>
            <a:r>
              <a:rPr lang="sl-SI" sz="1600" dirty="0">
                <a:solidFill>
                  <a:schemeClr val="tx2"/>
                </a:solidFill>
                <a:latin typeface="Arial" panose="020B0604020202020204" pitchFamily="34" charset="0"/>
                <a:cs typeface="Arial" panose="020B0604020202020204" pitchFamily="34" charset="0"/>
              </a:rPr>
              <a:t>podjetjem ali specifičnim ciljnim skupinam podjetij mlajšim od 5 </a:t>
            </a:r>
            <a:r>
              <a:rPr lang="sl-SI" sz="1600" dirty="0" smtClean="0">
                <a:solidFill>
                  <a:schemeClr val="tx2"/>
                </a:solidFill>
                <a:latin typeface="Arial" panose="020B0604020202020204" pitchFamily="34" charset="0"/>
                <a:cs typeface="Arial" panose="020B0604020202020204" pitchFamily="34" charset="0"/>
              </a:rPr>
              <a:t>let dostop </a:t>
            </a:r>
            <a:r>
              <a:rPr lang="sl-SI" sz="1600" dirty="0">
                <a:solidFill>
                  <a:schemeClr val="tx2"/>
                </a:solidFill>
                <a:latin typeface="Arial" panose="020B0604020202020204" pitchFamily="34" charset="0"/>
                <a:cs typeface="Arial" panose="020B0604020202020204" pitchFamily="34" charset="0"/>
              </a:rPr>
              <a:t>do ugodnih virov </a:t>
            </a:r>
            <a:r>
              <a:rPr lang="sl-SI" sz="1600" dirty="0" smtClean="0">
                <a:solidFill>
                  <a:schemeClr val="tx2"/>
                </a:solidFill>
                <a:latin typeface="Arial" panose="020B0604020202020204" pitchFamily="34" charset="0"/>
                <a:cs typeface="Arial" panose="020B0604020202020204" pitchFamily="34" charset="0"/>
              </a:rPr>
              <a:t>financiranja, spodbujati </a:t>
            </a:r>
            <a:r>
              <a:rPr lang="sl-SI" sz="1600" dirty="0">
                <a:solidFill>
                  <a:schemeClr val="tx2"/>
                </a:solidFill>
                <a:latin typeface="Arial" panose="020B0604020202020204" pitchFamily="34" charset="0"/>
                <a:cs typeface="Arial" panose="020B0604020202020204" pitchFamily="34" charset="0"/>
              </a:rPr>
              <a:t>podjetništva med mladimi na </a:t>
            </a:r>
            <a:r>
              <a:rPr lang="sl-SI" sz="1600" dirty="0" smtClean="0">
                <a:solidFill>
                  <a:schemeClr val="tx2"/>
                </a:solidFill>
                <a:latin typeface="Arial" panose="020B0604020202020204" pitchFamily="34" charset="0"/>
                <a:cs typeface="Arial" panose="020B0604020202020204" pitchFamily="34" charset="0"/>
              </a:rPr>
              <a:t>podeželju, razvoj </a:t>
            </a:r>
            <a:r>
              <a:rPr lang="sl-SI" sz="1600" dirty="0">
                <a:solidFill>
                  <a:schemeClr val="tx2"/>
                </a:solidFill>
                <a:latin typeface="Arial" panose="020B0604020202020204" pitchFamily="34" charset="0"/>
                <a:cs typeface="Arial" panose="020B0604020202020204" pitchFamily="34" charset="0"/>
              </a:rPr>
              <a:t>podjetništva na podeželju, povečanje deleža podjetij, ki izkoriščajo naravne potenciale Slovenije </a:t>
            </a:r>
          </a:p>
          <a:p>
            <a:pPr lvl="0"/>
            <a:endParaRPr lang="sl-SI" sz="1600" dirty="0" smtClean="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Končni prejemniki: </a:t>
            </a:r>
            <a:r>
              <a:rPr lang="sl-SI" sz="1600" dirty="0" smtClean="0">
                <a:solidFill>
                  <a:schemeClr val="tx2"/>
                </a:solidFill>
                <a:latin typeface="Arial" panose="020B0604020202020204" pitchFamily="34" charset="0"/>
                <a:cs typeface="Arial" panose="020B0604020202020204" pitchFamily="34" charset="0"/>
              </a:rPr>
              <a:t>MSP oz. specifične ciljne skupine podjetij, mlajše od 5 let</a:t>
            </a:r>
          </a:p>
          <a:p>
            <a:pPr lvl="0"/>
            <a:r>
              <a:rPr lang="sl-SI" sz="1600" dirty="0" smtClean="0">
                <a:solidFill>
                  <a:schemeClr val="tx2"/>
                </a:solidFill>
                <a:latin typeface="Arial" panose="020B0604020202020204" pitchFamily="34" charset="0"/>
                <a:cs typeface="Arial" panose="020B0604020202020204" pitchFamily="34" charset="0"/>
              </a:rPr>
              <a:t> </a:t>
            </a:r>
            <a:r>
              <a:rPr lang="sl-SI" sz="1600" dirty="0">
                <a:solidFill>
                  <a:schemeClr val="tx2"/>
                </a:solidFill>
                <a:latin typeface="Arial" panose="020B0604020202020204" pitchFamily="34" charset="0"/>
                <a:cs typeface="Arial" panose="020B0604020202020204" pitchFamily="34" charset="0"/>
              </a:rPr>
              <a:t/>
            </a:r>
            <a:br>
              <a:rPr lang="sl-SI" sz="1600" dirty="0">
                <a:solidFill>
                  <a:schemeClr val="tx2"/>
                </a:solidFill>
                <a:latin typeface="Arial" panose="020B0604020202020204" pitchFamily="34" charset="0"/>
                <a:cs typeface="Arial" panose="020B0604020202020204" pitchFamily="34" charset="0"/>
              </a:rPr>
            </a:br>
            <a:r>
              <a:rPr lang="sl-SI" sz="1600" b="1" dirty="0" smtClean="0">
                <a:solidFill>
                  <a:schemeClr val="tx2"/>
                </a:solidFill>
                <a:latin typeface="Arial" panose="020B0604020202020204" pitchFamily="34" charset="0"/>
                <a:cs typeface="Arial" panose="020B0604020202020204" pitchFamily="34" charset="0"/>
              </a:rPr>
              <a:t>Upravičeni stroški:</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materialnih investicij</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nematerialnih investicij</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financiranja obratnih sredstev</a:t>
            </a:r>
            <a:endParaRPr lang="sl-SI" sz="1600" dirty="0">
              <a:solidFill>
                <a:schemeClr val="tx2"/>
              </a:solidFill>
              <a:latin typeface="Arial" panose="020B0604020202020204" pitchFamily="34" charset="0"/>
              <a:cs typeface="Arial" panose="020B0604020202020204" pitchFamily="34" charset="0"/>
            </a:endParaRPr>
          </a:p>
          <a:p>
            <a:r>
              <a:rPr lang="sl-SI" sz="1600" dirty="0" smtClean="0">
                <a:solidFill>
                  <a:schemeClr val="tx2"/>
                </a:solidFill>
                <a:latin typeface="Arial" panose="020B0604020202020204" pitchFamily="34" charset="0"/>
                <a:cs typeface="Arial" panose="020B0604020202020204" pitchFamily="34" charset="0"/>
              </a:rPr>
              <a:t> </a:t>
            </a:r>
          </a:p>
          <a:p>
            <a:endParaRPr lang="sl-SI" sz="1400" dirty="0">
              <a:solidFill>
                <a:schemeClr val="tx2"/>
              </a:solidFill>
              <a:latin typeface="Calibri" panose="020F0502020204030204" pitchFamily="34" charset="0"/>
            </a:endParaRPr>
          </a:p>
          <a:p>
            <a:endParaRPr lang="sl-SI" sz="1400" dirty="0">
              <a:solidFill>
                <a:schemeClr val="tx2"/>
              </a:solidFill>
              <a:latin typeface="Calibri" panose="020F0502020204030204" pitchFamily="34" charset="0"/>
            </a:endParaRPr>
          </a:p>
        </p:txBody>
      </p:sp>
      <p:sp>
        <p:nvSpPr>
          <p:cNvPr id="5" name="TextBox 4">
            <a:hlinkClick r:id="rId3"/>
          </p:cNvPr>
          <p:cNvSpPr txBox="1"/>
          <p:nvPr/>
        </p:nvSpPr>
        <p:spPr>
          <a:xfrm>
            <a:off x="1187787" y="1964124"/>
            <a:ext cx="9211334" cy="707886"/>
          </a:xfrm>
          <a:prstGeom prst="rect">
            <a:avLst/>
          </a:prstGeom>
          <a:noFill/>
        </p:spPr>
        <p:txBody>
          <a:bodyPr wrap="square" rtlCol="0">
            <a:spAutoFit/>
          </a:bodyPr>
          <a:lstStyle/>
          <a:p>
            <a:r>
              <a:rPr lang="sl-SI" sz="2000" b="1" dirty="0" smtClean="0">
                <a:solidFill>
                  <a:srgbClr val="FF0000"/>
                </a:solidFill>
                <a:latin typeface="Arial" panose="020B0604020202020204" pitchFamily="34" charset="0"/>
                <a:cs typeface="Arial" panose="020B0604020202020204" pitchFamily="34" charset="0"/>
                <a:hlinkClick r:id="rId3"/>
              </a:rPr>
              <a:t>Javni razpis: P7 MLADI 2015 – Mikrokrediti za </a:t>
            </a:r>
            <a:r>
              <a:rPr lang="sl-SI" sz="2000" b="1" dirty="0" err="1" smtClean="0">
                <a:solidFill>
                  <a:srgbClr val="FF0000"/>
                </a:solidFill>
                <a:latin typeface="Arial" panose="020B0604020202020204" pitchFamily="34" charset="0"/>
                <a:cs typeface="Arial" panose="020B0604020202020204" pitchFamily="34" charset="0"/>
                <a:hlinkClick r:id="rId3"/>
              </a:rPr>
              <a:t>mikro</a:t>
            </a:r>
            <a:r>
              <a:rPr lang="sl-SI" sz="2000" b="1" dirty="0" smtClean="0">
                <a:solidFill>
                  <a:srgbClr val="FF0000"/>
                </a:solidFill>
                <a:latin typeface="Arial" panose="020B0604020202020204" pitchFamily="34" charset="0"/>
                <a:cs typeface="Arial" panose="020B0604020202020204" pitchFamily="34" charset="0"/>
                <a:hlinkClick r:id="rId3"/>
              </a:rPr>
              <a:t> in mala podjetja</a:t>
            </a:r>
            <a:endParaRPr lang="sl-SI" sz="2000" b="1" dirty="0" smtClean="0">
              <a:solidFill>
                <a:srgbClr val="FF0000"/>
              </a:solidFill>
              <a:latin typeface="Arial" panose="020B0604020202020204" pitchFamily="34" charset="0"/>
              <a:cs typeface="Arial" panose="020B0604020202020204" pitchFamily="34" charset="0"/>
            </a:endParaRPr>
          </a:p>
          <a:p>
            <a:r>
              <a:rPr lang="sl-SI" sz="2000" b="1" dirty="0" smtClean="0">
                <a:solidFill>
                  <a:srgbClr val="FF9933"/>
                </a:solidFill>
                <a:latin typeface="Arial" panose="020B0604020202020204" pitchFamily="34" charset="0"/>
                <a:cs typeface="Arial" panose="020B0604020202020204" pitchFamily="34" charset="0"/>
              </a:rPr>
              <a:t>- ZAPRTI RAZPIS</a:t>
            </a:r>
            <a:r>
              <a:rPr lang="sl-SI" sz="1400" dirty="0" smtClean="0">
                <a:solidFill>
                  <a:schemeClr val="tx2"/>
                </a:solidFill>
              </a:rPr>
              <a:t>	</a:t>
            </a:r>
            <a:endParaRPr lang="sl-SI" sz="1400" dirty="0">
              <a:solidFill>
                <a:schemeClr val="tx2"/>
              </a:solidFill>
            </a:endParaRPr>
          </a:p>
        </p:txBody>
      </p:sp>
    </p:spTree>
    <p:extLst>
      <p:ext uri="{BB962C8B-B14F-4D97-AF65-F5344CB8AC3E}">
        <p14:creationId xmlns:p14="http://schemas.microsoft.com/office/powerpoint/2010/main" val="3122832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1"/>
          <p:cNvSpPr>
            <a:spLocks noGrp="1" noChangeArrowheads="1"/>
          </p:cNvSpPr>
          <p:nvPr>
            <p:ph type="title"/>
          </p:nvPr>
        </p:nvSpPr>
        <p:spPr bwMode="auto">
          <a:xfrm>
            <a:off x="661615" y="1143646"/>
            <a:ext cx="11034000"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Tvegan kapital (TK)</a:t>
            </a:r>
            <a:endParaRPr kumimoji="0" lang="sl-SI" altLang="sl-SI" sz="3200" i="0" u="none" strike="noStrike" cap="none" normalizeH="0" baseline="0" dirty="0" smtClean="0">
              <a:ln>
                <a:noFill/>
              </a:ln>
              <a:solidFill>
                <a:schemeClr val="tx2"/>
              </a:solidFill>
              <a:effectLst/>
              <a:latin typeface="Calibri" panose="020F050202020403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5" name="TextBox 4">
            <a:hlinkClick r:id="rId3"/>
          </p:cNvPr>
          <p:cNvSpPr txBox="1"/>
          <p:nvPr/>
        </p:nvSpPr>
        <p:spPr>
          <a:xfrm>
            <a:off x="661615" y="1785975"/>
            <a:ext cx="9786796" cy="861774"/>
          </a:xfrm>
          <a:prstGeom prst="rect">
            <a:avLst/>
          </a:prstGeom>
          <a:noFill/>
        </p:spPr>
        <p:txBody>
          <a:bodyPr wrap="square" rtlCol="0">
            <a:spAutoFit/>
          </a:bodyPr>
          <a:lstStyle/>
          <a:p>
            <a:r>
              <a:rPr lang="sl-SI" b="1" u="sng" dirty="0" smtClean="0">
                <a:solidFill>
                  <a:srgbClr val="FF0000"/>
                </a:solidFill>
                <a:latin typeface="Arial" panose="020B0604020202020204" pitchFamily="34" charset="0"/>
                <a:cs typeface="Arial" panose="020B0604020202020204" pitchFamily="34" charset="0"/>
                <a:hlinkClick r:id="rId4"/>
              </a:rPr>
              <a:t>Javni razpis: Lastniško financiranje – Naložbe tveganega in </a:t>
            </a:r>
            <a:r>
              <a:rPr lang="sl-SI" b="1" u="sng" dirty="0" err="1" smtClean="0">
                <a:solidFill>
                  <a:srgbClr val="FF0000"/>
                </a:solidFill>
                <a:latin typeface="Arial" panose="020B0604020202020204" pitchFamily="34" charset="0"/>
                <a:cs typeface="Arial" panose="020B0604020202020204" pitchFamily="34" charset="0"/>
                <a:hlinkClick r:id="rId4"/>
              </a:rPr>
              <a:t>mezzanin</a:t>
            </a:r>
            <a:r>
              <a:rPr lang="sl-SI" b="1" u="sng" dirty="0" smtClean="0">
                <a:solidFill>
                  <a:srgbClr val="FF0000"/>
                </a:solidFill>
                <a:latin typeface="Arial" panose="020B0604020202020204" pitchFamily="34" charset="0"/>
                <a:cs typeface="Arial" panose="020B0604020202020204" pitchFamily="34" charset="0"/>
                <a:hlinkClick r:id="rId4"/>
              </a:rPr>
              <a:t> kapitala preko družb tveganega kapitala </a:t>
            </a:r>
            <a:r>
              <a:rPr lang="sl-SI" dirty="0" smtClean="0">
                <a:solidFill>
                  <a:schemeClr val="tx2"/>
                </a:solidFill>
                <a:latin typeface="Arial" panose="020B0604020202020204" pitchFamily="34" charset="0"/>
                <a:cs typeface="Arial" panose="020B0604020202020204" pitchFamily="34" charset="0"/>
              </a:rPr>
              <a:t>- </a:t>
            </a:r>
            <a:r>
              <a:rPr lang="sl-SI" b="1" dirty="0" smtClean="0">
                <a:solidFill>
                  <a:srgbClr val="00B050"/>
                </a:solidFill>
                <a:latin typeface="Arial" panose="020B0604020202020204" pitchFamily="34" charset="0"/>
                <a:cs typeface="Arial" panose="020B0604020202020204" pitchFamily="34" charset="0"/>
              </a:rPr>
              <a:t>ODPRTI RAZPIS</a:t>
            </a:r>
            <a:r>
              <a:rPr lang="sl-SI" dirty="0" smtClean="0">
                <a:solidFill>
                  <a:schemeClr val="tx2"/>
                </a:solidFill>
                <a:latin typeface="Arial" panose="020B0604020202020204" pitchFamily="34" charset="0"/>
                <a:cs typeface="Arial" panose="020B0604020202020204" pitchFamily="34" charset="0"/>
              </a:rPr>
              <a:t>. </a:t>
            </a:r>
            <a:r>
              <a:rPr lang="sl-SI" dirty="0">
                <a:solidFill>
                  <a:schemeClr val="tx2"/>
                </a:solidFill>
                <a:latin typeface="Arial" panose="020B0604020202020204" pitchFamily="34" charset="0"/>
                <a:cs typeface="Arial" panose="020B0604020202020204" pitchFamily="34" charset="0"/>
              </a:rPr>
              <a:t>Prijava mogoča do </a:t>
            </a:r>
            <a:r>
              <a:rPr lang="sl-SI" dirty="0" smtClean="0">
                <a:solidFill>
                  <a:schemeClr val="tx2"/>
                </a:solidFill>
                <a:latin typeface="Arial" panose="020B0604020202020204" pitchFamily="34" charset="0"/>
                <a:cs typeface="Arial" panose="020B0604020202020204" pitchFamily="34" charset="0"/>
              </a:rPr>
              <a:t>5.8.2015</a:t>
            </a:r>
            <a:r>
              <a:rPr lang="sl-SI" dirty="0">
                <a:solidFill>
                  <a:schemeClr val="tx2"/>
                </a:solidFill>
                <a:latin typeface="Arial" panose="020B0604020202020204" pitchFamily="34" charset="0"/>
                <a:cs typeface="Arial" panose="020B0604020202020204" pitchFamily="34" charset="0"/>
              </a:rPr>
              <a:t>.</a:t>
            </a:r>
          </a:p>
          <a:p>
            <a:r>
              <a:rPr lang="sl-SI" sz="1400" dirty="0" smtClean="0">
                <a:solidFill>
                  <a:schemeClr val="tx2"/>
                </a:solidFill>
                <a:latin typeface="Calibri" panose="020F0502020204030204" pitchFamily="34" charset="0"/>
              </a:rPr>
              <a:t>	</a:t>
            </a:r>
            <a:endParaRPr lang="sl-SI" sz="1400" dirty="0">
              <a:solidFill>
                <a:schemeClr val="tx2"/>
              </a:solidFill>
              <a:latin typeface="Calibri" panose="020F0502020204030204" pitchFamily="34" charset="0"/>
            </a:endParaRPr>
          </a:p>
        </p:txBody>
      </p:sp>
      <p:sp>
        <p:nvSpPr>
          <p:cNvPr id="2" name="TextBox 1"/>
          <p:cNvSpPr txBox="1"/>
          <p:nvPr/>
        </p:nvSpPr>
        <p:spPr>
          <a:xfrm>
            <a:off x="611001" y="2647749"/>
            <a:ext cx="10764570" cy="4247317"/>
          </a:xfrm>
          <a:prstGeom prst="rect">
            <a:avLst/>
          </a:prstGeom>
          <a:noFill/>
        </p:spPr>
        <p:txBody>
          <a:bodyPr wrap="square" rtlCol="0">
            <a:spAutoFit/>
          </a:bodyPr>
          <a:lstStyle/>
          <a:p>
            <a:r>
              <a:rPr lang="sl-SI" sz="1600" b="1" dirty="0" smtClean="0">
                <a:solidFill>
                  <a:schemeClr val="tx2"/>
                </a:solidFill>
                <a:latin typeface="Arial" panose="020B0604020202020204" pitchFamily="34" charset="0"/>
                <a:cs typeface="Arial" panose="020B0604020202020204" pitchFamily="34" charset="0"/>
              </a:rPr>
              <a:t>Izvajalci: </a:t>
            </a:r>
            <a:r>
              <a:rPr lang="sl-SI" sz="1600" dirty="0" smtClean="0">
                <a:solidFill>
                  <a:schemeClr val="tx2"/>
                </a:solidFill>
                <a:latin typeface="Arial" panose="020B0604020202020204" pitchFamily="34" charset="0"/>
                <a:cs typeface="Arial" panose="020B0604020202020204" pitchFamily="34" charset="0"/>
              </a:rPr>
              <a:t>zasebne DTK</a:t>
            </a:r>
          </a:p>
          <a:p>
            <a:r>
              <a:rPr lang="sl-SI" sz="1600" dirty="0" smtClean="0">
                <a:solidFill>
                  <a:schemeClr val="tx2"/>
                </a:solidFill>
                <a:latin typeface="Arial" panose="020B0604020202020204" pitchFamily="34" charset="0"/>
                <a:cs typeface="Arial" panose="020B0604020202020204" pitchFamily="34" charset="0"/>
              </a:rPr>
              <a:t> </a:t>
            </a:r>
          </a:p>
          <a:p>
            <a:r>
              <a:rPr lang="sl-SI" sz="1600" b="1" dirty="0" smtClean="0">
                <a:solidFill>
                  <a:schemeClr val="tx2"/>
                </a:solidFill>
                <a:latin typeface="Arial" panose="020B0604020202020204" pitchFamily="34" charset="0"/>
                <a:cs typeface="Arial" panose="020B0604020202020204" pitchFamily="34" charset="0"/>
              </a:rPr>
              <a:t>Oblike pomoči:</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kapitalski vložek v podjetje (tvegan kapital in </a:t>
            </a:r>
            <a:r>
              <a:rPr lang="sl-SI" sz="1600" dirty="0" err="1" smtClean="0">
                <a:solidFill>
                  <a:schemeClr val="tx2"/>
                </a:solidFill>
                <a:latin typeface="Arial" panose="020B0604020202020204" pitchFamily="34" charset="0"/>
                <a:cs typeface="Arial" panose="020B0604020202020204" pitchFamily="34" charset="0"/>
              </a:rPr>
              <a:t>mezzanin</a:t>
            </a:r>
            <a:r>
              <a:rPr lang="sl-SI" sz="1600" dirty="0" smtClean="0">
                <a:solidFill>
                  <a:schemeClr val="tx2"/>
                </a:solidFill>
                <a:latin typeface="Arial" panose="020B0604020202020204" pitchFamily="34" charset="0"/>
                <a:cs typeface="Arial" panose="020B0604020202020204" pitchFamily="34" charset="0"/>
              </a:rPr>
              <a:t> kapital)</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vstop v lastniško strukturo podjetja in tako prevzem soodgovornosti za rast podjetja</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sodelovanje DTK pri strateških usmeritvah rasti in razvoja</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pomoč na vseh področjih poslovanja (pravno, finančno, tržno </a:t>
            </a:r>
            <a:r>
              <a:rPr lang="sl-SI" sz="1600" dirty="0" err="1" smtClean="0">
                <a:solidFill>
                  <a:schemeClr val="tx2"/>
                </a:solidFill>
                <a:latin typeface="Arial" panose="020B0604020202020204" pitchFamily="34" charset="0"/>
                <a:cs typeface="Arial" panose="020B0604020202020204" pitchFamily="34" charset="0"/>
              </a:rPr>
              <a:t>pozicioniranje</a:t>
            </a:r>
            <a:r>
              <a:rPr lang="sl-SI" sz="1600" dirty="0" smtClean="0">
                <a:solidFill>
                  <a:schemeClr val="tx2"/>
                </a:solidFill>
                <a:latin typeface="Arial" panose="020B0604020202020204" pitchFamily="34" charset="0"/>
                <a:cs typeface="Arial" panose="020B0604020202020204" pitchFamily="34" charset="0"/>
              </a:rPr>
              <a:t>, … )</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33.998.496 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Max. višina za končnega prejemnika: </a:t>
            </a:r>
            <a:r>
              <a:rPr lang="sl-SI" sz="1600" dirty="0" smtClean="0">
                <a:solidFill>
                  <a:schemeClr val="tx2"/>
                </a:solidFill>
                <a:latin typeface="Arial" panose="020B0604020202020204" pitchFamily="34" charset="0"/>
                <a:cs typeface="Arial" panose="020B0604020202020204" pitchFamily="34" charset="0"/>
              </a:rPr>
              <a:t>1.500.000 EUR</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prejemniki: </a:t>
            </a:r>
            <a:r>
              <a:rPr lang="sl-SI" sz="1600" dirty="0" smtClean="0">
                <a:solidFill>
                  <a:schemeClr val="tx2"/>
                </a:solidFill>
                <a:latin typeface="Arial" panose="020B0604020202020204" pitchFamily="34" charset="0"/>
                <a:cs typeface="Arial" panose="020B0604020202020204" pitchFamily="34" charset="0"/>
              </a:rPr>
              <a:t>Perspektivna, inovativna in globalno usmerjena MSP (mlajša od 5 let)</a:t>
            </a:r>
          </a:p>
          <a:p>
            <a:r>
              <a:rPr lang="sl-SI" sz="1600" dirty="0" smtClean="0">
                <a:solidFill>
                  <a:schemeClr val="tx2"/>
                </a:solidFill>
                <a:latin typeface="Arial" panose="020B0604020202020204" pitchFamily="34" charset="0"/>
                <a:cs typeface="Arial" panose="020B0604020202020204" pitchFamily="34" charset="0"/>
              </a:rPr>
              <a:t> </a:t>
            </a:r>
          </a:p>
          <a:p>
            <a:r>
              <a:rPr lang="sl-SI" sz="1600" b="1" dirty="0" smtClean="0">
                <a:solidFill>
                  <a:schemeClr val="tx2"/>
                </a:solidFill>
                <a:latin typeface="Arial" panose="020B0604020202020204" pitchFamily="34" charset="0"/>
                <a:cs typeface="Arial" panose="020B0604020202020204" pitchFamily="34" charset="0"/>
              </a:rPr>
              <a:t>Postopek pridobitve:</a:t>
            </a:r>
          </a:p>
          <a:p>
            <a:r>
              <a:rPr lang="sl-SI" sz="1600" dirty="0" smtClean="0">
                <a:solidFill>
                  <a:schemeClr val="tx2"/>
                </a:solidFill>
                <a:latin typeface="Arial" panose="020B0604020202020204" pitchFamily="34" charset="0"/>
                <a:cs typeface="Arial" panose="020B0604020202020204" pitchFamily="34" charset="0"/>
              </a:rPr>
              <a:t>Kontakt z zasebno DTK (podprti s strani RS: Prvi sklad, Meta </a:t>
            </a:r>
            <a:r>
              <a:rPr lang="sl-SI" sz="1600" dirty="0" err="1" smtClean="0">
                <a:solidFill>
                  <a:schemeClr val="tx2"/>
                </a:solidFill>
                <a:latin typeface="Arial" panose="020B0604020202020204" pitchFamily="34" charset="0"/>
                <a:cs typeface="Arial" panose="020B0604020202020204" pitchFamily="34" charset="0"/>
              </a:rPr>
              <a:t>Ingenium</a:t>
            </a:r>
            <a:r>
              <a:rPr lang="sl-SI" sz="1600" dirty="0" smtClean="0">
                <a:solidFill>
                  <a:schemeClr val="tx2"/>
                </a:solidFill>
                <a:latin typeface="Arial" panose="020B0604020202020204" pitchFamily="34" charset="0"/>
                <a:cs typeface="Arial" panose="020B0604020202020204" pitchFamily="34" charset="0"/>
              </a:rPr>
              <a:t>, DTK Murka, STH </a:t>
            </a:r>
            <a:r>
              <a:rPr lang="sl-SI" sz="1600" dirty="0" err="1" smtClean="0">
                <a:solidFill>
                  <a:schemeClr val="tx2"/>
                </a:solidFill>
                <a:latin typeface="Arial" panose="020B0604020202020204" pitchFamily="34" charset="0"/>
                <a:cs typeface="Arial" panose="020B0604020202020204" pitchFamily="34" charset="0"/>
              </a:rPr>
              <a:t>Ventures</a:t>
            </a:r>
            <a:r>
              <a:rPr lang="sl-SI" sz="1600" dirty="0" smtClean="0">
                <a:solidFill>
                  <a:schemeClr val="tx2"/>
                </a:solidFill>
                <a:latin typeface="Arial" panose="020B0604020202020204" pitchFamily="34" charset="0"/>
                <a:cs typeface="Arial" panose="020B0604020202020204" pitchFamily="34" charset="0"/>
              </a:rPr>
              <a:t>)</a:t>
            </a:r>
          </a:p>
          <a:p>
            <a:endParaRPr lang="sl-SI" sz="1400" b="1" dirty="0">
              <a:solidFill>
                <a:schemeClr val="tx2"/>
              </a:solidFill>
            </a:endParaRPr>
          </a:p>
        </p:txBody>
      </p:sp>
    </p:spTree>
    <p:extLst>
      <p:ext uri="{BB962C8B-B14F-4D97-AF65-F5344CB8AC3E}">
        <p14:creationId xmlns:p14="http://schemas.microsoft.com/office/powerpoint/2010/main" val="2891369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5"/>
          <p:cNvSpPr>
            <a:spLocks noGrp="1" noChangeArrowheads="1"/>
          </p:cNvSpPr>
          <p:nvPr>
            <p:ph type="title"/>
          </p:nvPr>
        </p:nvSpPr>
        <p:spPr bwMode="auto">
          <a:xfrm>
            <a:off x="643330" y="1235097"/>
            <a:ext cx="11034000" cy="468000"/>
          </a:xfrm>
          <a:prstGeom prst="roundRect">
            <a:avLst>
              <a:gd name="adj" fmla="val 16667"/>
            </a:avLst>
          </a:prstGeom>
          <a:solidFill>
            <a:srgbClr val="FF9933"/>
          </a:solidFill>
          <a:ln w="9525">
            <a:solidFill>
              <a:srgbClr val="8F0C00"/>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Krediti v kombinaciji z nepovratnimi sredstvi</a:t>
            </a:r>
          </a:p>
        </p:txBody>
      </p:sp>
      <p:sp>
        <p:nvSpPr>
          <p:cNvPr id="2" name="TextBox 1"/>
          <p:cNvSpPr txBox="1"/>
          <p:nvPr/>
        </p:nvSpPr>
        <p:spPr>
          <a:xfrm>
            <a:off x="1061287" y="2239311"/>
            <a:ext cx="10373240" cy="4308872"/>
          </a:xfrm>
          <a:prstGeom prst="rect">
            <a:avLst/>
          </a:prstGeom>
          <a:noFill/>
        </p:spPr>
        <p:txBody>
          <a:bodyPr wrap="square" rtlCol="0">
            <a:spAutoFit/>
          </a:bodyPr>
          <a:lstStyle/>
          <a:p>
            <a:r>
              <a:rPr lang="sl-SI" sz="2000" b="1" dirty="0" smtClean="0">
                <a:solidFill>
                  <a:schemeClr val="tx2"/>
                </a:solidFill>
                <a:latin typeface="Arial" panose="020B0604020202020204" pitchFamily="34" charset="0"/>
                <a:cs typeface="Arial" panose="020B0604020202020204" pitchFamily="34" charset="0"/>
                <a:hlinkClick r:id="rId2"/>
              </a:rPr>
              <a:t>Financiranje naložb MSP v učinkovito rabo energije:</a:t>
            </a:r>
            <a:endParaRPr lang="sl-SI" sz="2000" b="1" dirty="0" smtClean="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a:t>
            </a:r>
            <a:r>
              <a:rPr lang="sl-SI" sz="1600" b="1" dirty="0">
                <a:solidFill>
                  <a:schemeClr val="tx2"/>
                </a:solidFill>
                <a:latin typeface="Arial" panose="020B0604020202020204" pitchFamily="34" charset="0"/>
                <a:cs typeface="Arial" panose="020B0604020202020204" pitchFamily="34" charset="0"/>
              </a:rPr>
              <a:t>prejemniki: </a:t>
            </a:r>
            <a:r>
              <a:rPr lang="sl-SI" sz="1600" dirty="0">
                <a:solidFill>
                  <a:schemeClr val="tx2"/>
                </a:solidFill>
                <a:latin typeface="Arial" panose="020B0604020202020204" pitchFamily="34" charset="0"/>
                <a:cs typeface="Arial" panose="020B0604020202020204" pitchFamily="34" charset="0"/>
              </a:rPr>
              <a:t>gospodarske družbe, ki imajo status </a:t>
            </a:r>
            <a:r>
              <a:rPr lang="sl-SI" sz="1600" dirty="0" smtClean="0">
                <a:solidFill>
                  <a:schemeClr val="tx2"/>
                </a:solidFill>
                <a:latin typeface="Arial" panose="020B0604020202020204" pitchFamily="34" charset="0"/>
                <a:cs typeface="Arial" panose="020B0604020202020204" pitchFamily="34" charset="0"/>
              </a:rPr>
              <a:t>MSP staro najmanj 2 leti</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a:t>
            </a:r>
            <a:r>
              <a:rPr lang="sl-SI" sz="1600" b="1" dirty="0">
                <a:solidFill>
                  <a:schemeClr val="tx2"/>
                </a:solidFill>
                <a:latin typeface="Arial" panose="020B0604020202020204" pitchFamily="34" charset="0"/>
                <a:cs typeface="Arial" panose="020B0604020202020204" pitchFamily="34" charset="0"/>
              </a:rPr>
              <a:t>razpisanih/razpoložljivih sredstev: </a:t>
            </a:r>
            <a:r>
              <a:rPr lang="sl-SI" sz="1600" dirty="0" smtClean="0">
                <a:solidFill>
                  <a:schemeClr val="tx2"/>
                </a:solidFill>
                <a:latin typeface="Arial" panose="020B0604020202020204" pitchFamily="34" charset="0"/>
                <a:cs typeface="Arial" panose="020B0604020202020204" pitchFamily="34" charset="0"/>
              </a:rPr>
              <a:t>5.300.000 </a:t>
            </a:r>
            <a:r>
              <a:rPr lang="sl-SI" sz="1600" dirty="0">
                <a:solidFill>
                  <a:schemeClr val="tx2"/>
                </a:solidFill>
                <a:latin typeface="Arial" panose="020B0604020202020204" pitchFamily="34" charset="0"/>
                <a:cs typeface="Arial" panose="020B0604020202020204" pitchFamily="34" charset="0"/>
              </a:rPr>
              <a:t>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Maksimalna </a:t>
            </a:r>
            <a:r>
              <a:rPr lang="sl-SI" sz="1600" b="1" dirty="0">
                <a:solidFill>
                  <a:schemeClr val="tx2"/>
                </a:solidFill>
                <a:latin typeface="Arial" panose="020B0604020202020204" pitchFamily="34" charset="0"/>
                <a:cs typeface="Arial" panose="020B0604020202020204" pitchFamily="34" charset="0"/>
              </a:rPr>
              <a:t>višina sredstev za končnega prejemnika: </a:t>
            </a:r>
          </a:p>
          <a:p>
            <a:r>
              <a:rPr lang="sl-SI" sz="1600" dirty="0">
                <a:solidFill>
                  <a:schemeClr val="tx2"/>
                </a:solidFill>
                <a:latin typeface="Arial" panose="020B0604020202020204" pitchFamily="34" charset="0"/>
                <a:cs typeface="Arial" panose="020B0604020202020204" pitchFamily="34" charset="0"/>
              </a:rPr>
              <a:t>	- kredit </a:t>
            </a:r>
            <a:r>
              <a:rPr lang="sl-SI" sz="1600" dirty="0" smtClean="0">
                <a:solidFill>
                  <a:schemeClr val="tx2"/>
                </a:solidFill>
                <a:latin typeface="Arial" panose="020B0604020202020204" pitchFamily="34" charset="0"/>
                <a:cs typeface="Arial" panose="020B0604020202020204" pitchFamily="34" charset="0"/>
              </a:rPr>
              <a:t>750.000 </a:t>
            </a:r>
            <a:r>
              <a:rPr lang="sl-SI" sz="1600" dirty="0">
                <a:solidFill>
                  <a:schemeClr val="tx2"/>
                </a:solidFill>
                <a:latin typeface="Arial" panose="020B0604020202020204" pitchFamily="34" charset="0"/>
                <a:cs typeface="Arial" panose="020B0604020202020204" pitchFamily="34" charset="0"/>
              </a:rPr>
              <a:t>EUR</a:t>
            </a:r>
          </a:p>
          <a:p>
            <a:r>
              <a:rPr lang="sl-SI" sz="1600" dirty="0">
                <a:solidFill>
                  <a:schemeClr val="tx2"/>
                </a:solidFill>
                <a:latin typeface="Arial" panose="020B0604020202020204" pitchFamily="34" charset="0"/>
                <a:cs typeface="Arial" panose="020B0604020202020204" pitchFamily="34" charset="0"/>
              </a:rPr>
              <a:t>	- nepovratna sredstva </a:t>
            </a:r>
            <a:r>
              <a:rPr lang="sl-SI" sz="1600" dirty="0" smtClean="0">
                <a:solidFill>
                  <a:schemeClr val="tx2"/>
                </a:solidFill>
                <a:latin typeface="Arial" panose="020B0604020202020204" pitchFamily="34" charset="0"/>
                <a:cs typeface="Arial" panose="020B0604020202020204" pitchFamily="34" charset="0"/>
              </a:rPr>
              <a:t>90.000 EUR </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Oblika spodbude: </a:t>
            </a:r>
            <a:r>
              <a:rPr lang="sl-SI" sz="1600" dirty="0" smtClean="0">
                <a:solidFill>
                  <a:schemeClr val="tx2"/>
                </a:solidFill>
                <a:latin typeface="Arial" panose="020B0604020202020204" pitchFamily="34" charset="0"/>
                <a:cs typeface="Arial" panose="020B0604020202020204" pitchFamily="34" charset="0"/>
              </a:rPr>
              <a:t>kombinacija kredita in nepovratnih sredstev</a:t>
            </a:r>
          </a:p>
          <a:p>
            <a:endParaRPr lang="sl-SI" sz="1600" dirty="0" smtClean="0">
              <a:solidFill>
                <a:schemeClr val="tx2"/>
              </a:solidFill>
              <a:latin typeface="Arial" panose="020B0604020202020204" pitchFamily="34" charset="0"/>
              <a:cs typeface="Arial" panose="020B0604020202020204" pitchFamily="34" charset="0"/>
            </a:endParaRPr>
          </a:p>
          <a:p>
            <a:r>
              <a:rPr lang="sl-SI" sz="1600" b="1" dirty="0" smtClean="0">
                <a:solidFill>
                  <a:srgbClr val="7030A0"/>
                </a:solidFill>
                <a:latin typeface="Arial" panose="020B0604020202020204" pitchFamily="34" charset="0"/>
                <a:cs typeface="Arial" panose="020B0604020202020204" pitchFamily="34" charset="0"/>
              </a:rPr>
              <a:t>Pomembno!</a:t>
            </a:r>
          </a:p>
          <a:p>
            <a:r>
              <a:rPr lang="sl-SI" sz="1600" dirty="0" smtClean="0">
                <a:solidFill>
                  <a:schemeClr val="tx2"/>
                </a:solidFill>
                <a:latin typeface="Arial" panose="020B0604020202020204" pitchFamily="34" charset="0"/>
                <a:cs typeface="Arial" panose="020B0604020202020204" pitchFamily="34" charset="0"/>
              </a:rPr>
              <a:t>Kredit </a:t>
            </a:r>
            <a:r>
              <a:rPr lang="sl-SI" sz="1600" dirty="0" err="1" smtClean="0">
                <a:solidFill>
                  <a:schemeClr val="tx2"/>
                </a:solidFill>
                <a:latin typeface="Arial" panose="020B0604020202020204" pitchFamily="34" charset="0"/>
                <a:cs typeface="Arial" panose="020B0604020202020204" pitchFamily="34" charset="0"/>
              </a:rPr>
              <a:t>max</a:t>
            </a:r>
            <a:r>
              <a:rPr lang="sl-SI" sz="1600" dirty="0" smtClean="0">
                <a:solidFill>
                  <a:schemeClr val="tx2"/>
                </a:solidFill>
                <a:latin typeface="Arial" panose="020B0604020202020204" pitchFamily="34" charset="0"/>
                <a:cs typeface="Arial" panose="020B0604020202020204" pitchFamily="34" charset="0"/>
              </a:rPr>
              <a:t>. 85% stroškov projekta</a:t>
            </a:r>
          </a:p>
          <a:p>
            <a:r>
              <a:rPr lang="sl-SI" sz="1600" dirty="0" smtClean="0">
                <a:solidFill>
                  <a:schemeClr val="tx2"/>
                </a:solidFill>
                <a:latin typeface="Arial" panose="020B0604020202020204" pitchFamily="34" charset="0"/>
                <a:cs typeface="Arial" panose="020B0604020202020204" pitchFamily="34" charset="0"/>
              </a:rPr>
              <a:t>12% kredita se po končanem projektu lahko povrne (nepovratna sredstva) </a:t>
            </a:r>
          </a:p>
          <a:p>
            <a:endParaRPr lang="sl-SI" dirty="0" smtClean="0">
              <a:solidFill>
                <a:schemeClr val="tx2"/>
              </a:solidFill>
              <a:latin typeface="Arial" panose="020B0604020202020204" pitchFamily="34" charset="0"/>
              <a:cs typeface="Arial" panose="020B0604020202020204" pitchFamily="34" charset="0"/>
            </a:endParaRPr>
          </a:p>
          <a:p>
            <a:endParaRPr lang="sl-SI" sz="1200" b="1" dirty="0">
              <a:solidFill>
                <a:schemeClr val="tx2"/>
              </a:solidFill>
              <a:latin typeface="Calibri" panose="020F0502020204030204" pitchFamily="34" charset="0"/>
            </a:endParaRPr>
          </a:p>
        </p:txBody>
      </p:sp>
      <p:sp>
        <p:nvSpPr>
          <p:cNvPr id="4" name="Left Arrow 3">
            <a:hlinkClick r:id="rId3"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137723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4"/>
          <p:cNvSpPr>
            <a:spLocks noGrp="1" noChangeArrowheads="1"/>
          </p:cNvSpPr>
          <p:nvPr>
            <p:ph type="title"/>
          </p:nvPr>
        </p:nvSpPr>
        <p:spPr bwMode="auto">
          <a:xfrm>
            <a:off x="601057" y="1289037"/>
            <a:ext cx="11034000" cy="468000"/>
          </a:xfrm>
          <a:prstGeom prst="roundRect">
            <a:avLst>
              <a:gd name="adj" fmla="val 16667"/>
            </a:avLst>
          </a:prstGeom>
          <a:solidFill>
            <a:srgbClr val="FF9933"/>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Krediti s statusom pomoči de </a:t>
            </a:r>
            <a:r>
              <a:rPr kumimoji="0" lang="sl-SI" altLang="sl-SI" sz="3200" b="1" i="0" u="none" strike="noStrike" cap="none" normalizeH="0" baseline="0" dirty="0" err="1" smtClean="0">
                <a:ln>
                  <a:noFill/>
                </a:ln>
                <a:solidFill>
                  <a:schemeClr val="tx2"/>
                </a:solidFill>
                <a:effectLst/>
                <a:latin typeface="Calibri" panose="020F0502020204030204" pitchFamily="34" charset="0"/>
              </a:rPr>
              <a:t>minimis</a:t>
            </a:r>
            <a:endParaRPr kumimoji="0" lang="sl-SI" altLang="sl-SI" sz="3200" b="1" i="0" u="none" strike="noStrike" cap="none" normalizeH="0" baseline="0" dirty="0" smtClean="0">
              <a:ln>
                <a:noFill/>
              </a:ln>
              <a:solidFill>
                <a:schemeClr val="tx2"/>
              </a:solidFill>
              <a:effectLst/>
              <a:latin typeface="Calibri" panose="020F0502020204030204" pitchFamily="34" charset="0"/>
            </a:endParaRPr>
          </a:p>
        </p:txBody>
      </p:sp>
      <p:sp>
        <p:nvSpPr>
          <p:cNvPr id="2" name="TextBox 1"/>
          <p:cNvSpPr txBox="1"/>
          <p:nvPr/>
        </p:nvSpPr>
        <p:spPr>
          <a:xfrm>
            <a:off x="886796" y="2131648"/>
            <a:ext cx="10462522" cy="3847207"/>
          </a:xfrm>
          <a:prstGeom prst="rect">
            <a:avLst/>
          </a:prstGeom>
          <a:noFill/>
        </p:spPr>
        <p:txBody>
          <a:bodyPr wrap="square" rtlCol="0">
            <a:spAutoFit/>
          </a:bodyPr>
          <a:lstStyle/>
          <a:p>
            <a:r>
              <a:rPr lang="sl-SI" sz="2000" dirty="0">
                <a:solidFill>
                  <a:schemeClr val="tx2"/>
                </a:solidFill>
                <a:latin typeface="Arial" panose="020B0604020202020204" pitchFamily="34" charset="0"/>
                <a:cs typeface="Arial" panose="020B0604020202020204" pitchFamily="34" charset="0"/>
              </a:rPr>
              <a:t>Krediti iz  </a:t>
            </a:r>
            <a:r>
              <a:rPr lang="sl-SI" sz="2000" dirty="0">
                <a:solidFill>
                  <a:schemeClr val="tx2"/>
                </a:solidFill>
                <a:latin typeface="Arial" panose="020B0604020202020204" pitchFamily="34" charset="0"/>
                <a:cs typeface="Arial" panose="020B0604020202020204" pitchFamily="34" charset="0"/>
                <a:hlinkClick r:id="rId2"/>
              </a:rPr>
              <a:t>Posojilnega sklada za mala in srednje velika podjetja (MSP)</a:t>
            </a:r>
            <a:r>
              <a:rPr lang="sl-SI" sz="2000" dirty="0">
                <a:solidFill>
                  <a:schemeClr val="tx2"/>
                </a:solidFill>
                <a:latin typeface="Arial" panose="020B0604020202020204" pitchFamily="34" charset="0"/>
                <a:cs typeface="Arial" panose="020B0604020202020204" pitchFamily="34" charset="0"/>
              </a:rPr>
              <a:t>:</a:t>
            </a:r>
          </a:p>
          <a:p>
            <a:endParaRPr lang="sl-SI" sz="1600" b="1"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b="1" dirty="0" err="1" smtClean="0">
                <a:solidFill>
                  <a:schemeClr val="tx2"/>
                </a:solidFill>
                <a:latin typeface="Arial" panose="020B0604020202020204" pitchFamily="34" charset="0"/>
                <a:cs typeface="Arial" panose="020B0604020202020204" pitchFamily="34" charset="0"/>
              </a:rPr>
              <a:t>Mikrofinanciranje</a:t>
            </a:r>
            <a:r>
              <a:rPr lang="sl-SI" b="1" dirty="0" smtClean="0">
                <a:solidFill>
                  <a:schemeClr val="tx2"/>
                </a:solidFill>
                <a:latin typeface="Arial" panose="020B0604020202020204" pitchFamily="34" charset="0"/>
                <a:cs typeface="Arial" panose="020B0604020202020204" pitchFamily="34" charset="0"/>
              </a:rPr>
              <a:t> poslovanja </a:t>
            </a:r>
            <a:r>
              <a:rPr lang="sl-SI" b="1" dirty="0">
                <a:solidFill>
                  <a:schemeClr val="tx2"/>
                </a:solidFill>
                <a:latin typeface="Arial" panose="020B0604020202020204" pitchFamily="34" charset="0"/>
                <a:cs typeface="Arial" panose="020B0604020202020204" pitchFamily="34" charset="0"/>
              </a:rPr>
              <a:t>MSP 2013-2014 </a:t>
            </a:r>
            <a:r>
              <a:rPr lang="sl-SI" dirty="0" smtClean="0">
                <a:solidFill>
                  <a:schemeClr val="tx2"/>
                </a:solidFill>
                <a:latin typeface="Arial" panose="020B0604020202020204" pitchFamily="34" charset="0"/>
                <a:cs typeface="Arial" panose="020B0604020202020204" pitchFamily="34" charset="0"/>
              </a:rPr>
              <a:t> </a:t>
            </a:r>
            <a:endParaRPr lang="sl-SI" b="1" dirty="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sredstev</a:t>
            </a:r>
            <a:r>
              <a:rPr lang="sl-SI" sz="1600" b="1" dirty="0">
                <a:solidFill>
                  <a:schemeClr val="tx2"/>
                </a:solidFill>
                <a:latin typeface="Arial" panose="020B0604020202020204" pitchFamily="34" charset="0"/>
                <a:cs typeface="Arial" panose="020B0604020202020204" pitchFamily="34" charset="0"/>
              </a:rPr>
              <a:t>: </a:t>
            </a:r>
            <a:r>
              <a:rPr lang="sl-SI" sz="1600" dirty="0">
                <a:solidFill>
                  <a:schemeClr val="tx2"/>
                </a:solidFill>
                <a:latin typeface="Arial" panose="020B0604020202020204" pitchFamily="34" charset="0"/>
                <a:cs typeface="Arial" panose="020B0604020202020204" pitchFamily="34" charset="0"/>
              </a:rPr>
              <a:t>41.666.666,67 EUR</a:t>
            </a:r>
          </a:p>
          <a:p>
            <a:r>
              <a:rPr lang="sl-SI" sz="1600" b="1" dirty="0" smtClean="0">
                <a:solidFill>
                  <a:schemeClr val="tx2"/>
                </a:solidFill>
                <a:latin typeface="Arial" panose="020B0604020202020204" pitchFamily="34" charset="0"/>
                <a:cs typeface="Arial" panose="020B0604020202020204" pitchFamily="34" charset="0"/>
              </a:rPr>
              <a:t>Max.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b="1" dirty="0" smtClean="0">
                <a:solidFill>
                  <a:srgbClr val="7030A0"/>
                </a:solidFill>
                <a:latin typeface="Arial" panose="020B0604020202020204" pitchFamily="34" charset="0"/>
                <a:cs typeface="Arial" panose="020B0604020202020204" pitchFamily="34" charset="0"/>
              </a:rPr>
              <a:t>100.000,00 EUR </a:t>
            </a:r>
            <a:r>
              <a:rPr lang="sl-SI" sz="1600" b="1" dirty="0">
                <a:solidFill>
                  <a:srgbClr val="7030A0"/>
                </a:solidFill>
                <a:latin typeface="Arial" panose="020B0604020202020204" pitchFamily="34" charset="0"/>
                <a:cs typeface="Arial" panose="020B0604020202020204" pitchFamily="34" charset="0"/>
              </a:rPr>
              <a:t>na </a:t>
            </a:r>
            <a:r>
              <a:rPr lang="sl-SI" sz="1600" b="1" dirty="0" smtClean="0">
                <a:solidFill>
                  <a:srgbClr val="7030A0"/>
                </a:solidFill>
                <a:latin typeface="Arial" panose="020B0604020202020204" pitchFamily="34" charset="0"/>
                <a:cs typeface="Arial" panose="020B0604020202020204" pitchFamily="34" charset="0"/>
              </a:rPr>
              <a:t>kreditojemalca</a:t>
            </a:r>
          </a:p>
          <a:p>
            <a:r>
              <a:rPr lang="sl-SI" sz="1600" b="1" dirty="0" smtClean="0">
                <a:solidFill>
                  <a:schemeClr val="tx2"/>
                </a:solidFill>
                <a:latin typeface="Arial" panose="020B0604020202020204" pitchFamily="34" charset="0"/>
                <a:cs typeface="Arial" panose="020B0604020202020204" pitchFamily="34" charset="0"/>
              </a:rPr>
              <a:t>Končni </a:t>
            </a:r>
            <a:r>
              <a:rPr lang="sl-SI" sz="1600" b="1" dirty="0">
                <a:solidFill>
                  <a:schemeClr val="tx2"/>
                </a:solidFill>
                <a:latin typeface="Arial" panose="020B0604020202020204" pitchFamily="34" charset="0"/>
                <a:cs typeface="Arial" panose="020B0604020202020204" pitchFamily="34" charset="0"/>
              </a:rPr>
              <a:t>prejemniki: </a:t>
            </a:r>
            <a:r>
              <a:rPr lang="sl-SI" sz="1600" dirty="0">
                <a:solidFill>
                  <a:schemeClr val="tx2"/>
                </a:solidFill>
                <a:latin typeface="Arial" panose="020B0604020202020204" pitchFamily="34" charset="0"/>
                <a:cs typeface="Arial" panose="020B0604020202020204" pitchFamily="34" charset="0"/>
              </a:rPr>
              <a:t>gospodarske družbe, ki imajo status MSP, stara najmanj 2 leti</a:t>
            </a:r>
          </a:p>
          <a:p>
            <a:endParaRPr lang="sl-SI" sz="16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sl-SI" b="1" dirty="0" smtClean="0">
                <a:solidFill>
                  <a:schemeClr val="tx2"/>
                </a:solidFill>
                <a:latin typeface="Arial" panose="020B0604020202020204" pitchFamily="34" charset="0"/>
                <a:cs typeface="Arial" panose="020B0604020202020204" pitchFamily="34" charset="0"/>
              </a:rPr>
              <a:t>Razvojno-spodbujevalni program SID banke za financiranje poslovanja MSP 2013-2014 </a:t>
            </a:r>
            <a:r>
              <a:rPr lang="sl-SI" dirty="0" smtClean="0">
                <a:solidFill>
                  <a:schemeClr val="tx2"/>
                </a:solidFill>
                <a:latin typeface="Arial" panose="020B0604020202020204" pitchFamily="34" charset="0"/>
                <a:cs typeface="Arial" panose="020B0604020202020204" pitchFamily="34" charset="0"/>
              </a:rPr>
              <a:t> </a:t>
            </a:r>
          </a:p>
          <a:p>
            <a:r>
              <a:rPr lang="sl-SI" sz="1600" b="1" dirty="0" smtClean="0">
                <a:solidFill>
                  <a:schemeClr val="tx2"/>
                </a:solidFill>
                <a:latin typeface="Arial" panose="020B0604020202020204" pitchFamily="34" charset="0"/>
                <a:cs typeface="Arial" panose="020B0604020202020204" pitchFamily="34" charset="0"/>
              </a:rPr>
              <a:t>Višina </a:t>
            </a:r>
            <a:r>
              <a:rPr lang="sl-SI" sz="1600" b="1" dirty="0">
                <a:solidFill>
                  <a:schemeClr val="tx2"/>
                </a:solidFill>
                <a:latin typeface="Arial" panose="020B0604020202020204" pitchFamily="34" charset="0"/>
                <a:cs typeface="Arial" panose="020B0604020202020204" pitchFamily="34" charset="0"/>
              </a:rPr>
              <a:t>razpisanih/razpoložljivih sredstev:</a:t>
            </a:r>
            <a:r>
              <a:rPr lang="sl-SI" sz="1600" dirty="0">
                <a:solidFill>
                  <a:schemeClr val="tx2"/>
                </a:solidFill>
                <a:latin typeface="Arial" panose="020B0604020202020204" pitchFamily="34" charset="0"/>
                <a:cs typeface="Arial" panose="020B0604020202020204" pitchFamily="34" charset="0"/>
              </a:rPr>
              <a:t> </a:t>
            </a:r>
            <a:r>
              <a:rPr lang="sl-SI" sz="1600" dirty="0" smtClean="0">
                <a:solidFill>
                  <a:schemeClr val="tx2"/>
                </a:solidFill>
                <a:latin typeface="Arial" panose="020B0604020202020204" pitchFamily="34" charset="0"/>
                <a:cs typeface="Arial" panose="020B0604020202020204" pitchFamily="34" charset="0"/>
              </a:rPr>
              <a:t>333.333.333,33 </a:t>
            </a:r>
            <a:r>
              <a:rPr lang="sl-SI" sz="1600" dirty="0">
                <a:solidFill>
                  <a:schemeClr val="tx2"/>
                </a:solidFill>
                <a:latin typeface="Arial" panose="020B0604020202020204" pitchFamily="34" charset="0"/>
                <a:cs typeface="Arial" panose="020B0604020202020204" pitchFamily="34" charset="0"/>
              </a:rPr>
              <a:t>EUR</a:t>
            </a:r>
          </a:p>
          <a:p>
            <a:r>
              <a:rPr lang="sl-SI" sz="1600" b="1" dirty="0" smtClean="0">
                <a:solidFill>
                  <a:schemeClr val="tx2"/>
                </a:solidFill>
                <a:latin typeface="Arial" panose="020B0604020202020204" pitchFamily="34" charset="0"/>
                <a:cs typeface="Arial" panose="020B0604020202020204" pitchFamily="34" charset="0"/>
              </a:rPr>
              <a:t>Max.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b="1" dirty="0" smtClean="0">
                <a:solidFill>
                  <a:srgbClr val="7030A0"/>
                </a:solidFill>
                <a:latin typeface="Arial" panose="020B0604020202020204" pitchFamily="34" charset="0"/>
                <a:cs typeface="Arial" panose="020B0604020202020204" pitchFamily="34" charset="0"/>
              </a:rPr>
              <a:t>1.000.000 EUR </a:t>
            </a:r>
            <a:r>
              <a:rPr lang="sl-SI" sz="1600" b="1" dirty="0">
                <a:solidFill>
                  <a:srgbClr val="7030A0"/>
                </a:solidFill>
                <a:latin typeface="Arial" panose="020B0604020202020204" pitchFamily="34" charset="0"/>
                <a:cs typeface="Arial" panose="020B0604020202020204" pitchFamily="34" charset="0"/>
              </a:rPr>
              <a:t>na kreditojemalca</a:t>
            </a:r>
          </a:p>
          <a:p>
            <a:r>
              <a:rPr lang="sl-SI" sz="1600" b="1" dirty="0">
                <a:solidFill>
                  <a:schemeClr val="tx2"/>
                </a:solidFill>
                <a:latin typeface="Arial" panose="020B0604020202020204" pitchFamily="34" charset="0"/>
                <a:cs typeface="Arial" panose="020B0604020202020204" pitchFamily="34" charset="0"/>
              </a:rPr>
              <a:t>Končni prejemniki: </a:t>
            </a:r>
            <a:r>
              <a:rPr lang="sl-SI" sz="1600" dirty="0">
                <a:solidFill>
                  <a:schemeClr val="tx2"/>
                </a:solidFill>
                <a:latin typeface="Arial" panose="020B0604020202020204" pitchFamily="34" charset="0"/>
                <a:cs typeface="Arial" panose="020B0604020202020204" pitchFamily="34" charset="0"/>
              </a:rPr>
              <a:t>gospodarske družbe, ki imajo status MSP, stara najmanj 2 </a:t>
            </a:r>
            <a:r>
              <a:rPr lang="sl-SI" sz="1600" dirty="0" smtClean="0">
                <a:solidFill>
                  <a:schemeClr val="tx2"/>
                </a:solidFill>
                <a:latin typeface="Arial" panose="020B0604020202020204" pitchFamily="34" charset="0"/>
                <a:cs typeface="Arial" panose="020B0604020202020204" pitchFamily="34" charset="0"/>
              </a:rPr>
              <a:t>leti</a:t>
            </a:r>
          </a:p>
          <a:p>
            <a:endParaRPr lang="sl-SI" sz="1600" dirty="0">
              <a:solidFill>
                <a:schemeClr val="tx2"/>
              </a:solidFill>
              <a:latin typeface="Arial" panose="020B0604020202020204" pitchFamily="34" charset="0"/>
              <a:cs typeface="Arial" panose="020B0604020202020204" pitchFamily="34" charset="0"/>
            </a:endParaRPr>
          </a:p>
          <a:p>
            <a:r>
              <a:rPr lang="sl-SI" sz="1600" dirty="0" smtClean="0">
                <a:solidFill>
                  <a:schemeClr val="tx2"/>
                </a:solidFill>
                <a:latin typeface="Arial" panose="020B0604020202020204" pitchFamily="34" charset="0"/>
                <a:cs typeface="Arial" panose="020B0604020202020204" pitchFamily="34" charset="0"/>
              </a:rPr>
              <a:t>Rok za odobritev kredita: 31.12.2015</a:t>
            </a:r>
            <a:endParaRPr lang="sl-SI" sz="1600" dirty="0">
              <a:solidFill>
                <a:schemeClr val="tx2"/>
              </a:solidFill>
              <a:latin typeface="Arial" panose="020B0604020202020204" pitchFamily="34" charset="0"/>
              <a:cs typeface="Arial" panose="020B0604020202020204" pitchFamily="34" charset="0"/>
            </a:endParaRPr>
          </a:p>
          <a:p>
            <a:endParaRPr lang="sl-SI" sz="1400" b="1" dirty="0">
              <a:solidFill>
                <a:schemeClr val="tx2"/>
              </a:solidFill>
              <a:latin typeface="Calibri" panose="020F0502020204030204" pitchFamily="34" charset="0"/>
            </a:endParaRPr>
          </a:p>
          <a:p>
            <a:endParaRPr lang="sl-SI" sz="1400" dirty="0">
              <a:solidFill>
                <a:schemeClr val="tx2"/>
              </a:solidFill>
              <a:latin typeface="Calibri" panose="020F0502020204030204" pitchFamily="34" charset="0"/>
            </a:endParaRPr>
          </a:p>
        </p:txBody>
      </p:sp>
      <p:sp>
        <p:nvSpPr>
          <p:cNvPr id="4" name="Left Arrow 3">
            <a:hlinkClick r:id="rId3"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048033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3"/>
          <p:cNvSpPr>
            <a:spLocks noGrp="1" noChangeArrowheads="1"/>
          </p:cNvSpPr>
          <p:nvPr>
            <p:ph type="title"/>
          </p:nvPr>
        </p:nvSpPr>
        <p:spPr bwMode="auto">
          <a:xfrm>
            <a:off x="567581" y="1222721"/>
            <a:ext cx="11034000" cy="468000"/>
          </a:xfrm>
          <a:prstGeom prst="roundRect">
            <a:avLst>
              <a:gd name="adj" fmla="val 16667"/>
            </a:avLst>
          </a:prstGeom>
          <a:solidFill>
            <a:srgbClr val="FF9933"/>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Krediti s statusom državne pomoči</a:t>
            </a:r>
          </a:p>
        </p:txBody>
      </p:sp>
      <p:sp>
        <p:nvSpPr>
          <p:cNvPr id="4" name="TextBox 3"/>
          <p:cNvSpPr txBox="1"/>
          <p:nvPr/>
        </p:nvSpPr>
        <p:spPr>
          <a:xfrm>
            <a:off x="799278" y="1829813"/>
            <a:ext cx="10544713" cy="5232202"/>
          </a:xfrm>
          <a:prstGeom prst="rect">
            <a:avLst/>
          </a:prstGeom>
          <a:noFill/>
        </p:spPr>
        <p:txBody>
          <a:bodyPr wrap="square" rtlCol="0">
            <a:spAutoFit/>
          </a:bodyPr>
          <a:lstStyle/>
          <a:p>
            <a:r>
              <a:rPr lang="sl-SI" dirty="0" smtClean="0">
                <a:solidFill>
                  <a:schemeClr val="tx2"/>
                </a:solidFill>
                <a:latin typeface="Arial" panose="020B0604020202020204" pitchFamily="34" charset="0"/>
                <a:cs typeface="Arial" panose="020B0604020202020204" pitchFamily="34" charset="0"/>
              </a:rPr>
              <a:t>Krediti iz  </a:t>
            </a:r>
            <a:r>
              <a:rPr lang="sl-SI" dirty="0" smtClean="0">
                <a:solidFill>
                  <a:schemeClr val="tx2"/>
                </a:solidFill>
                <a:latin typeface="Arial" panose="020B0604020202020204" pitchFamily="34" charset="0"/>
                <a:cs typeface="Arial" panose="020B0604020202020204" pitchFamily="34" charset="0"/>
                <a:hlinkClick r:id="rId2"/>
              </a:rPr>
              <a:t>Posojilnega sklada za mala in srednje velika podjetja (MSP)</a:t>
            </a:r>
            <a:r>
              <a:rPr lang="sl-SI" dirty="0" smtClean="0">
                <a:solidFill>
                  <a:schemeClr val="tx2"/>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rPr>
              <a:t>Razvojno spodbujevalni program SID banke za financiranje naložb in zaposlovanja MSP 2013-2014</a:t>
            </a:r>
          </a:p>
          <a:p>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83.333.333,33 EUR</a:t>
            </a:r>
          </a:p>
          <a:p>
            <a:r>
              <a:rPr lang="sl-SI" sz="1600" b="1" dirty="0" smtClean="0">
                <a:solidFill>
                  <a:schemeClr val="tx2"/>
                </a:solidFill>
                <a:latin typeface="Arial" panose="020B0604020202020204" pitchFamily="34" charset="0"/>
                <a:cs typeface="Arial" panose="020B0604020202020204" pitchFamily="34" charset="0"/>
              </a:rPr>
              <a:t>Max. višina sredstev za končnega prejemnika:</a:t>
            </a:r>
            <a:r>
              <a:rPr lang="sl-SI" sz="1600" dirty="0" smtClean="0">
                <a:solidFill>
                  <a:schemeClr val="tx2"/>
                </a:solidFill>
                <a:latin typeface="Arial" panose="020B0604020202020204" pitchFamily="34" charset="0"/>
                <a:cs typeface="Arial" panose="020B0604020202020204" pitchFamily="34" charset="0"/>
              </a:rPr>
              <a:t> 5 mio EUR na projekt</a:t>
            </a:r>
          </a:p>
          <a:p>
            <a:r>
              <a:rPr lang="sl-SI" sz="1600" b="1" dirty="0">
                <a:solidFill>
                  <a:schemeClr val="tx2"/>
                </a:solidFill>
                <a:latin typeface="Arial" panose="020B0604020202020204" pitchFamily="34" charset="0"/>
                <a:cs typeface="Arial" panose="020B0604020202020204" pitchFamily="34" charset="0"/>
              </a:rPr>
              <a:t>Končni prejemniki:</a:t>
            </a:r>
            <a:r>
              <a:rPr lang="sl-SI" sz="1600" dirty="0">
                <a:solidFill>
                  <a:schemeClr val="tx2"/>
                </a:solidFill>
                <a:latin typeface="Arial" panose="020B0604020202020204" pitchFamily="34" charset="0"/>
                <a:cs typeface="Arial" panose="020B0604020202020204" pitchFamily="34" charset="0"/>
              </a:rPr>
              <a:t> gospodarske družbe, ki imajo status MSP, stara najmanj 2 leti</a:t>
            </a:r>
          </a:p>
          <a:p>
            <a:endParaRPr lang="sl-SI" sz="160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sz="1600" b="1">
                <a:solidFill>
                  <a:schemeClr val="tx2"/>
                </a:solidFill>
                <a:latin typeface="Arial" panose="020B0604020202020204" pitchFamily="34" charset="0"/>
                <a:cs typeface="Arial" panose="020B0604020202020204" pitchFamily="34" charset="0"/>
              </a:rPr>
              <a:t>Razvojno spodbujevalni program SID banke za financiranje raziskav, razvoja in inovacij MSP </a:t>
            </a:r>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41.666.66,67 EUR</a:t>
            </a:r>
          </a:p>
          <a:p>
            <a:r>
              <a:rPr lang="sl-SI" sz="1600" b="1" dirty="0" smtClean="0">
                <a:solidFill>
                  <a:schemeClr val="tx2"/>
                </a:solidFill>
                <a:latin typeface="Arial" panose="020B0604020202020204" pitchFamily="34" charset="0"/>
                <a:cs typeface="Arial" panose="020B0604020202020204" pitchFamily="34" charset="0"/>
              </a:rPr>
              <a:t>Max</a:t>
            </a:r>
            <a:r>
              <a:rPr lang="sl-SI" sz="1600" b="1" dirty="0" smtClean="0">
                <a:solidFill>
                  <a:schemeClr val="tx2"/>
                </a:solidFill>
                <a:latin typeface="Arial" panose="020B0604020202020204" pitchFamily="34" charset="0"/>
                <a:cs typeface="Arial" panose="020B0604020202020204" pitchFamily="34" charset="0"/>
              </a:rPr>
              <a:t>.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dirty="0" smtClean="0">
                <a:solidFill>
                  <a:schemeClr val="tx2"/>
                </a:solidFill>
                <a:latin typeface="Arial" panose="020B0604020202020204" pitchFamily="34" charset="0"/>
                <a:cs typeface="Arial" panose="020B0604020202020204" pitchFamily="34" charset="0"/>
              </a:rPr>
              <a:t>10.000.000 EUR </a:t>
            </a:r>
            <a:r>
              <a:rPr lang="sl-SI" sz="1600" dirty="0">
                <a:solidFill>
                  <a:schemeClr val="tx2"/>
                </a:solidFill>
                <a:latin typeface="Arial" panose="020B0604020202020204" pitchFamily="34" charset="0"/>
                <a:cs typeface="Arial" panose="020B0604020202020204" pitchFamily="34" charset="0"/>
              </a:rPr>
              <a:t>na projekt</a:t>
            </a:r>
          </a:p>
          <a:p>
            <a:r>
              <a:rPr lang="sl-SI" sz="1600" b="1" dirty="0">
                <a:solidFill>
                  <a:schemeClr val="tx2"/>
                </a:solidFill>
                <a:latin typeface="Arial" panose="020B0604020202020204" pitchFamily="34" charset="0"/>
                <a:cs typeface="Arial" panose="020B0604020202020204" pitchFamily="34" charset="0"/>
              </a:rPr>
              <a:t>Končni prejemniki:</a:t>
            </a:r>
            <a:r>
              <a:rPr lang="sl-SI" sz="1600" dirty="0">
                <a:solidFill>
                  <a:schemeClr val="tx2"/>
                </a:solidFill>
                <a:latin typeface="Arial" panose="020B0604020202020204" pitchFamily="34" charset="0"/>
                <a:cs typeface="Arial" panose="020B0604020202020204" pitchFamily="34" charset="0"/>
              </a:rPr>
              <a:t> gospodarske družbe, ki imajo status MSP, stara najmanj 2 </a:t>
            </a:r>
            <a:r>
              <a:rPr lang="sl-SI" sz="1600" dirty="0" smtClean="0">
                <a:solidFill>
                  <a:schemeClr val="tx2"/>
                </a:solidFill>
                <a:latin typeface="Arial" panose="020B0604020202020204" pitchFamily="34" charset="0"/>
                <a:cs typeface="Arial" panose="020B0604020202020204" pitchFamily="34" charset="0"/>
              </a:rPr>
              <a:t>leti</a:t>
            </a:r>
          </a:p>
          <a:p>
            <a:endParaRPr lang="sl-SI" sz="1600" dirty="0" smtClean="0">
              <a:solidFill>
                <a:schemeClr val="tx2"/>
              </a:solidFill>
              <a:latin typeface="Arial" panose="020B0604020202020204" pitchFamily="34" charset="0"/>
              <a:cs typeface="Arial" panose="020B0604020202020204" pitchFamily="34" charset="0"/>
              <a:hlinkClick r:id="rId3"/>
            </a:endParaRPr>
          </a:p>
          <a:p>
            <a:r>
              <a:rPr lang="sl-SI" dirty="0" smtClean="0">
                <a:solidFill>
                  <a:schemeClr val="tx2"/>
                </a:solidFill>
                <a:latin typeface="Arial" panose="020B0604020202020204" pitchFamily="34" charset="0"/>
                <a:cs typeface="Arial" panose="020B0604020202020204" pitchFamily="34" charset="0"/>
                <a:hlinkClick r:id="rId3"/>
              </a:rPr>
              <a:t>Financiranje tehnološko-razvojnih projektov</a:t>
            </a:r>
            <a:r>
              <a:rPr lang="sl-SI" dirty="0" smtClean="0">
                <a:solidFill>
                  <a:schemeClr val="tx2"/>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rPr>
              <a:t>Razvojno-spodbujevalni program SID banke za financiranje tehnološko-razvojnih projektov 2014-2015 </a:t>
            </a:r>
            <a:r>
              <a:rPr lang="sl-SI" sz="1600" dirty="0" smtClean="0">
                <a:solidFill>
                  <a:schemeClr val="tx2"/>
                </a:solidFill>
                <a:latin typeface="Arial" panose="020B0604020202020204" pitchFamily="34" charset="0"/>
                <a:cs typeface="Arial" panose="020B0604020202020204" pitchFamily="34" charset="0"/>
              </a:rPr>
              <a:t> </a:t>
            </a:r>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sredstev</a:t>
            </a:r>
            <a:r>
              <a:rPr lang="sl-SI" sz="1600" b="1" dirty="0">
                <a:solidFill>
                  <a:schemeClr val="tx2"/>
                </a:solidFill>
                <a:latin typeface="Arial" panose="020B0604020202020204" pitchFamily="34" charset="0"/>
                <a:cs typeface="Arial" panose="020B0604020202020204" pitchFamily="34" charset="0"/>
              </a:rPr>
              <a:t>:</a:t>
            </a:r>
            <a:r>
              <a:rPr lang="sl-SI" sz="1600" dirty="0">
                <a:solidFill>
                  <a:schemeClr val="tx2"/>
                </a:solidFill>
                <a:latin typeface="Arial" panose="020B0604020202020204" pitchFamily="34" charset="0"/>
                <a:cs typeface="Arial" panose="020B0604020202020204" pitchFamily="34" charset="0"/>
              </a:rPr>
              <a:t> </a:t>
            </a:r>
            <a:r>
              <a:rPr lang="sl-SI" sz="1600" dirty="0" smtClean="0">
                <a:solidFill>
                  <a:schemeClr val="tx2"/>
                </a:solidFill>
                <a:latin typeface="Arial" panose="020B0604020202020204" pitchFamily="34" charset="0"/>
                <a:cs typeface="Arial" panose="020B0604020202020204" pitchFamily="34" charset="0"/>
              </a:rPr>
              <a:t>55.180.558,33 </a:t>
            </a:r>
            <a:r>
              <a:rPr lang="sl-SI" sz="1600" dirty="0">
                <a:solidFill>
                  <a:schemeClr val="tx2"/>
                </a:solidFill>
                <a:latin typeface="Arial" panose="020B0604020202020204" pitchFamily="34" charset="0"/>
                <a:cs typeface="Arial" panose="020B0604020202020204" pitchFamily="34" charset="0"/>
              </a:rPr>
              <a:t>EUR</a:t>
            </a:r>
          </a:p>
          <a:p>
            <a:r>
              <a:rPr lang="sl-SI" sz="1600" b="1" dirty="0" smtClean="0">
                <a:solidFill>
                  <a:schemeClr val="tx2"/>
                </a:solidFill>
                <a:latin typeface="Arial" panose="020B0604020202020204" pitchFamily="34" charset="0"/>
                <a:cs typeface="Arial" panose="020B0604020202020204" pitchFamily="34" charset="0"/>
              </a:rPr>
              <a:t>Max.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dirty="0" smtClean="0">
                <a:solidFill>
                  <a:schemeClr val="tx2"/>
                </a:solidFill>
                <a:latin typeface="Arial" panose="020B0604020202020204" pitchFamily="34" charset="0"/>
                <a:cs typeface="Arial" panose="020B0604020202020204" pitchFamily="34" charset="0"/>
              </a:rPr>
              <a:t>18,75 mio EUR </a:t>
            </a:r>
            <a:r>
              <a:rPr lang="sl-SI" sz="1600" dirty="0">
                <a:solidFill>
                  <a:schemeClr val="tx2"/>
                </a:solidFill>
                <a:latin typeface="Arial" panose="020B0604020202020204" pitchFamily="34" charset="0"/>
                <a:cs typeface="Arial" panose="020B0604020202020204" pitchFamily="34" charset="0"/>
              </a:rPr>
              <a:t>na projekt</a:t>
            </a:r>
          </a:p>
          <a:p>
            <a:r>
              <a:rPr lang="sl-SI" sz="1600" b="1" dirty="0">
                <a:solidFill>
                  <a:schemeClr val="tx2"/>
                </a:solidFill>
                <a:latin typeface="Arial" panose="020B0604020202020204" pitchFamily="34" charset="0"/>
                <a:cs typeface="Arial" panose="020B0604020202020204" pitchFamily="34" charset="0"/>
              </a:rPr>
              <a:t>Končni prejemniki: </a:t>
            </a:r>
            <a:r>
              <a:rPr lang="sl-SI" sz="1600" dirty="0">
                <a:solidFill>
                  <a:schemeClr val="tx2"/>
                </a:solidFill>
                <a:latin typeface="Arial" panose="020B0604020202020204" pitchFamily="34" charset="0"/>
                <a:cs typeface="Arial" panose="020B0604020202020204" pitchFamily="34" charset="0"/>
              </a:rPr>
              <a:t>gospodarske družbe</a:t>
            </a:r>
          </a:p>
          <a:p>
            <a:endParaRPr lang="sl-SI" sz="1600" dirty="0" smtClean="0">
              <a:solidFill>
                <a:schemeClr val="tx2"/>
              </a:solidFill>
              <a:latin typeface="Arial" panose="020B0604020202020204" pitchFamily="34" charset="0"/>
              <a:cs typeface="Arial" panose="020B0604020202020204" pitchFamily="34" charset="0"/>
            </a:endParaRPr>
          </a:p>
          <a:p>
            <a:r>
              <a:rPr lang="sl-SI" sz="1600" dirty="0" smtClean="0">
                <a:solidFill>
                  <a:schemeClr val="tx2"/>
                </a:solidFill>
                <a:latin typeface="Arial" panose="020B0604020202020204" pitchFamily="34" charset="0"/>
                <a:cs typeface="Arial" panose="020B0604020202020204" pitchFamily="34" charset="0"/>
              </a:rPr>
              <a:t>Rok za odobritev kredita: 31.12.2015</a:t>
            </a:r>
            <a:endParaRPr lang="sl-SI" sz="1600" dirty="0">
              <a:solidFill>
                <a:schemeClr val="tx2"/>
              </a:solidFill>
              <a:latin typeface="Arial" panose="020B0604020202020204" pitchFamily="34" charset="0"/>
              <a:cs typeface="Arial" panose="020B0604020202020204" pitchFamily="34" charset="0"/>
            </a:endParaRPr>
          </a:p>
          <a:p>
            <a:endParaRPr lang="sl-SI" sz="1400" b="1" dirty="0">
              <a:solidFill>
                <a:schemeClr val="tx2"/>
              </a:solidFill>
              <a:latin typeface="Calibri" panose="020F0502020204030204" pitchFamily="34" charset="0"/>
            </a:endParaRPr>
          </a:p>
          <a:p>
            <a:endParaRPr lang="sl-SI" sz="1400" dirty="0" smtClean="0">
              <a:solidFill>
                <a:schemeClr val="tx2"/>
              </a:solidFill>
              <a:latin typeface="Calibri" panose="020F0502020204030204" pitchFamily="34" charset="0"/>
            </a:endParaRPr>
          </a:p>
          <a:p>
            <a:endParaRPr lang="sl-SI" sz="1400" dirty="0">
              <a:solidFill>
                <a:schemeClr val="tx2"/>
              </a:solidFill>
              <a:latin typeface="Calibri" panose="020F0502020204030204" pitchFamily="34" charset="0"/>
            </a:endParaRPr>
          </a:p>
        </p:txBody>
      </p:sp>
      <p:sp>
        <p:nvSpPr>
          <p:cNvPr id="5" name="Left Arrow 4">
            <a:hlinkClick r:id="rId4"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920293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2"/>
          <p:cNvSpPr>
            <a:spLocks noGrp="1" noChangeArrowheads="1"/>
          </p:cNvSpPr>
          <p:nvPr>
            <p:ph type="title"/>
          </p:nvPr>
        </p:nvSpPr>
        <p:spPr bwMode="auto">
          <a:xfrm>
            <a:off x="496396" y="1062669"/>
            <a:ext cx="11034000" cy="468000"/>
          </a:xfrm>
          <a:prstGeom prst="roundRect">
            <a:avLst>
              <a:gd name="adj" fmla="val 16667"/>
            </a:avLst>
          </a:prstGeom>
          <a:solidFill>
            <a:srgbClr val="FF9933"/>
          </a:solidFill>
          <a:ln w="9525">
            <a:solidFill>
              <a:srgbClr val="8F0C00"/>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Krediti</a:t>
            </a:r>
          </a:p>
        </p:txBody>
      </p:sp>
      <p:sp>
        <p:nvSpPr>
          <p:cNvPr id="2" name="TextBox 1"/>
          <p:cNvSpPr txBox="1"/>
          <p:nvPr/>
        </p:nvSpPr>
        <p:spPr>
          <a:xfrm>
            <a:off x="364417" y="1530669"/>
            <a:ext cx="11511897" cy="5755422"/>
          </a:xfrm>
          <a:prstGeom prst="rect">
            <a:avLst/>
          </a:prstGeom>
          <a:noFill/>
        </p:spPr>
        <p:txBody>
          <a:bodyPr wrap="square" rtlCol="0">
            <a:spAutoFit/>
          </a:bodyPr>
          <a:lstStyle/>
          <a:p>
            <a:r>
              <a:rPr lang="sl-SI" b="1" dirty="0" smtClean="0">
                <a:solidFill>
                  <a:schemeClr val="tx2"/>
                </a:solidFill>
                <a:latin typeface="Arial" panose="020B0604020202020204" pitchFamily="34" charset="0"/>
                <a:cs typeface="Arial" panose="020B0604020202020204" pitchFamily="34" charset="0"/>
                <a:hlinkClick r:id="rId2"/>
              </a:rPr>
              <a:t>Financiranje infrastrukturnih in okoljevarstvenih projektov občin</a:t>
            </a:r>
            <a:r>
              <a:rPr lang="sl-SI" b="1" dirty="0" smtClean="0">
                <a:solidFill>
                  <a:schemeClr val="tx2"/>
                </a:solidFill>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hlinkClick r:id="rId3"/>
              </a:rPr>
              <a:t>Sofinanciranje</a:t>
            </a:r>
            <a:r>
              <a:rPr lang="sl-SI" sz="1600" dirty="0" smtClean="0">
                <a:solidFill>
                  <a:schemeClr val="tx2"/>
                </a:solidFill>
                <a:latin typeface="Arial" panose="020B0604020202020204" pitchFamily="34" charset="0"/>
                <a:cs typeface="Arial" panose="020B0604020202020204" pitchFamily="34" charset="0"/>
              </a:rPr>
              <a:t> z zainteresiranimi poslovnimi bankami</a:t>
            </a:r>
          </a:p>
          <a:p>
            <a:pPr marL="742950" lvl="1"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hlinkClick r:id="rId4"/>
              </a:rPr>
              <a:t>Neposredno</a:t>
            </a:r>
            <a:r>
              <a:rPr lang="sl-SI" sz="1600" dirty="0" smtClean="0">
                <a:solidFill>
                  <a:schemeClr val="tx2"/>
                </a:solidFill>
                <a:latin typeface="Arial" panose="020B0604020202020204" pitchFamily="34" charset="0"/>
                <a:cs typeface="Arial" panose="020B0604020202020204" pitchFamily="34" charset="0"/>
              </a:rPr>
              <a:t> financiranje SID banke</a:t>
            </a:r>
          </a:p>
          <a:p>
            <a:endParaRPr lang="sl-SI" sz="1600" b="1" dirty="0" smtClean="0">
              <a:solidFill>
                <a:schemeClr val="tx2"/>
              </a:solidFill>
              <a:latin typeface="Arial" panose="020B0604020202020204" pitchFamily="34" charset="0"/>
              <a:cs typeface="Arial" panose="020B0604020202020204" pitchFamily="34" charset="0"/>
              <a:hlinkClick r:id="rId5"/>
            </a:endParaRPr>
          </a:p>
          <a:p>
            <a:r>
              <a:rPr lang="sl-SI" b="1" dirty="0" smtClean="0">
                <a:solidFill>
                  <a:schemeClr val="tx2"/>
                </a:solidFill>
                <a:latin typeface="Arial" panose="020B0604020202020204" pitchFamily="34" charset="0"/>
                <a:cs typeface="Arial" panose="020B0604020202020204" pitchFamily="34" charset="0"/>
                <a:hlinkClick r:id="rId5"/>
              </a:rPr>
              <a:t>Financiranje prek poslovnih bank:</a:t>
            </a:r>
            <a:endParaRPr lang="sl-SI" b="1" dirty="0" smtClean="0">
              <a:solidFill>
                <a:schemeClr val="tx2"/>
              </a:solidFill>
              <a:latin typeface="Arial" panose="020B0604020202020204" pitchFamily="34" charset="0"/>
              <a:cs typeface="Arial" panose="020B0604020202020204" pitchFamily="34" charset="0"/>
            </a:endParaRPr>
          </a:p>
          <a:p>
            <a:r>
              <a:rPr lang="sl-SI" sz="1600" dirty="0" smtClean="0">
                <a:solidFill>
                  <a:schemeClr val="tx2"/>
                </a:solidFill>
                <a:latin typeface="Arial" panose="020B0604020202020204" pitchFamily="34" charset="0"/>
                <a:cs typeface="Arial" panose="020B0604020202020204" pitchFamily="34" charset="0"/>
              </a:rPr>
              <a:t>Končni prejemniki: pravne in fizične osebe, ki opravljajo dejavnost</a:t>
            </a:r>
          </a:p>
          <a:p>
            <a:r>
              <a:rPr lang="sl-SI" sz="1600" dirty="0" smtClean="0">
                <a:solidFill>
                  <a:schemeClr val="tx2"/>
                </a:solidFill>
                <a:latin typeface="Arial" panose="020B0604020202020204" pitchFamily="34" charset="0"/>
                <a:cs typeface="Arial" panose="020B0604020202020204" pitchFamily="34" charset="0"/>
              </a:rPr>
              <a:t>Višina sredstev: 757.143.255,43 EUR</a:t>
            </a:r>
          </a:p>
          <a:p>
            <a:r>
              <a:rPr lang="sl-SI" sz="1600" dirty="0" smtClean="0">
                <a:solidFill>
                  <a:schemeClr val="tx2"/>
                </a:solidFill>
                <a:latin typeface="Arial" panose="020B0604020202020204" pitchFamily="34" charset="0"/>
                <a:cs typeface="Arial" panose="020B0604020202020204" pitchFamily="34" charset="0"/>
              </a:rPr>
              <a:t>Max. višina sredstev za končnega prejemnika: brez omejitev</a:t>
            </a:r>
          </a:p>
          <a:p>
            <a:endParaRPr lang="sl-SI" sz="160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hlinkClick r:id="rId6"/>
              </a:rPr>
              <a:t>Razvoj konkurenčnega gospodarstva in internacionalizacije</a:t>
            </a:r>
            <a:r>
              <a:rPr lang="sl-SI" sz="1600" b="1" dirty="0" smtClean="0">
                <a:solidFill>
                  <a:schemeClr val="tx2"/>
                </a:solidFill>
                <a:latin typeface="Arial" panose="020B0604020202020204" pitchFamily="34" charset="0"/>
                <a:cs typeface="Arial" panose="020B0604020202020204" pitchFamily="34" charset="0"/>
              </a:rPr>
              <a:t> :</a:t>
            </a:r>
          </a:p>
          <a:p>
            <a:r>
              <a:rPr lang="sl-SI" sz="1600" dirty="0" smtClean="0">
                <a:solidFill>
                  <a:schemeClr val="tx2"/>
                </a:solidFill>
                <a:latin typeface="Arial" panose="020B0604020202020204" pitchFamily="34" charset="0"/>
                <a:cs typeface="Arial" panose="020B0604020202020204" pitchFamily="34" charset="0"/>
              </a:rPr>
              <a:t>Financiranje </a:t>
            </a:r>
            <a:r>
              <a:rPr lang="sl-SI" sz="1600" dirty="0">
                <a:solidFill>
                  <a:schemeClr val="tx2"/>
                </a:solidFill>
                <a:latin typeface="Arial" panose="020B0604020202020204" pitchFamily="34" charset="0"/>
                <a:cs typeface="Arial" panose="020B0604020202020204" pitchFamily="34" charset="0"/>
              </a:rPr>
              <a:t>projektov za rast in razvoj malih in srednje velikih podjetji, internacionalizacija poslovanja podjetij vseh </a:t>
            </a:r>
            <a:r>
              <a:rPr lang="sl-SI" sz="1600" dirty="0" smtClean="0">
                <a:solidFill>
                  <a:schemeClr val="tx2"/>
                </a:solidFill>
                <a:latin typeface="Arial" panose="020B0604020202020204" pitchFamily="34" charset="0"/>
                <a:cs typeface="Arial" panose="020B0604020202020204" pitchFamily="34" charset="0"/>
              </a:rPr>
              <a:t>velikosti</a:t>
            </a:r>
          </a:p>
          <a:p>
            <a:r>
              <a:rPr lang="sl-SI" sz="1600" dirty="0" smtClean="0">
                <a:solidFill>
                  <a:schemeClr val="tx2"/>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hlinkClick r:id="rId7"/>
              </a:rPr>
              <a:t>Razvoj družbe znanja in inovativnega podjetništva:</a:t>
            </a:r>
            <a:endParaRPr lang="sl-SI" sz="1600" b="1" dirty="0" smtClean="0">
              <a:solidFill>
                <a:schemeClr val="tx2"/>
              </a:solidFill>
              <a:latin typeface="Arial" panose="020B0604020202020204" pitchFamily="34" charset="0"/>
              <a:cs typeface="Arial" panose="020B0604020202020204" pitchFamily="34" charset="0"/>
            </a:endParaRPr>
          </a:p>
          <a:p>
            <a:r>
              <a:rPr lang="sl-SI" sz="1600" dirty="0" smtClean="0">
                <a:solidFill>
                  <a:schemeClr val="tx2"/>
                </a:solidFill>
                <a:latin typeface="Arial" panose="020B0604020202020204" pitchFamily="34" charset="0"/>
                <a:cs typeface="Arial" panose="020B0604020202020204" pitchFamily="34" charset="0"/>
              </a:rPr>
              <a:t>Raziskave</a:t>
            </a:r>
            <a:r>
              <a:rPr lang="sl-SI" sz="1600" dirty="0">
                <a:solidFill>
                  <a:schemeClr val="tx2"/>
                </a:solidFill>
                <a:latin typeface="Arial" panose="020B0604020202020204" pitchFamily="34" charset="0"/>
                <a:cs typeface="Arial" panose="020B0604020202020204" pitchFamily="34" charset="0"/>
              </a:rPr>
              <a:t>, razvoj, inovacije, nove tehnologije, izobraževanje, izobraževalna infrastruktura, zaposlovanje oseb specializiranih kvalifikacij in znanj</a:t>
            </a:r>
          </a:p>
          <a:p>
            <a:r>
              <a:rPr lang="sl-SI" sz="1600" dirty="0" smtClean="0">
                <a:solidFill>
                  <a:schemeClr val="tx2"/>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hlinkClick r:id="rId8"/>
              </a:rPr>
              <a:t>Razvoj okolju prijazne družbe in proizvodnje</a:t>
            </a:r>
            <a:r>
              <a:rPr lang="sl-SI" sz="1600" b="1" dirty="0" smtClean="0">
                <a:solidFill>
                  <a:schemeClr val="tx2"/>
                </a:solidFill>
                <a:latin typeface="Arial" panose="020B0604020202020204" pitchFamily="34" charset="0"/>
                <a:cs typeface="Arial" panose="020B0604020202020204" pitchFamily="34" charset="0"/>
              </a:rPr>
              <a:t>:</a:t>
            </a:r>
          </a:p>
          <a:p>
            <a:r>
              <a:rPr lang="sl-SI" sz="1600" dirty="0" smtClean="0">
                <a:solidFill>
                  <a:schemeClr val="tx2"/>
                </a:solidFill>
                <a:latin typeface="Arial" panose="020B0604020202020204" pitchFamily="34" charset="0"/>
                <a:cs typeface="Arial" panose="020B0604020202020204" pitchFamily="34" charset="0"/>
              </a:rPr>
              <a:t>Okoljevarstvo</a:t>
            </a:r>
            <a:r>
              <a:rPr lang="sl-SI" sz="1600" dirty="0">
                <a:solidFill>
                  <a:schemeClr val="tx2"/>
                </a:solidFill>
                <a:latin typeface="Arial" panose="020B0604020202020204" pitchFamily="34" charset="0"/>
                <a:cs typeface="Arial" panose="020B0604020202020204" pitchFamily="34" charset="0"/>
              </a:rPr>
              <a:t>, obnovljivi viri tehnologije, učinkovita raba energije in snovi, okolju prijazna proizvodnja ali </a:t>
            </a:r>
            <a:r>
              <a:rPr lang="sl-SI" sz="1600" dirty="0" smtClean="0">
                <a:solidFill>
                  <a:schemeClr val="tx2"/>
                </a:solidFill>
                <a:latin typeface="Arial" panose="020B0604020202020204" pitchFamily="34" charset="0"/>
                <a:cs typeface="Arial" panose="020B0604020202020204" pitchFamily="34" charset="0"/>
              </a:rPr>
              <a:t>proizvod</a:t>
            </a:r>
          </a:p>
          <a:p>
            <a:endParaRPr lang="sl-SI" sz="16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sz="1600" b="1" dirty="0" smtClean="0">
                <a:solidFill>
                  <a:schemeClr val="tx2"/>
                </a:solidFill>
                <a:latin typeface="Arial" panose="020B0604020202020204" pitchFamily="34" charset="0"/>
                <a:cs typeface="Arial" panose="020B0604020202020204" pitchFamily="34" charset="0"/>
                <a:hlinkClick r:id="rId9"/>
              </a:rPr>
              <a:t>Regionalni in družbeni razvoj</a:t>
            </a:r>
            <a:r>
              <a:rPr lang="sl-SI" sz="1600" b="1" dirty="0" smtClean="0">
                <a:solidFill>
                  <a:schemeClr val="tx2"/>
                </a:solidFill>
                <a:latin typeface="Arial" panose="020B0604020202020204" pitchFamily="34" charset="0"/>
                <a:cs typeface="Arial" panose="020B0604020202020204" pitchFamily="34" charset="0"/>
              </a:rPr>
              <a:t>:</a:t>
            </a:r>
            <a:endParaRPr lang="sl-SI" sz="1600" b="1" dirty="0">
              <a:solidFill>
                <a:schemeClr val="tx2"/>
              </a:solidFill>
              <a:latin typeface="Arial" panose="020B0604020202020204" pitchFamily="34" charset="0"/>
              <a:cs typeface="Arial" panose="020B0604020202020204" pitchFamily="34" charset="0"/>
            </a:endParaRPr>
          </a:p>
          <a:p>
            <a:r>
              <a:rPr lang="pl-PL" sz="1600" dirty="0" smtClean="0">
                <a:solidFill>
                  <a:schemeClr val="tx2"/>
                </a:solidFill>
                <a:latin typeface="Arial" panose="020B0604020202020204" pitchFamily="34" charset="0"/>
                <a:cs typeface="Arial" panose="020B0604020202020204" pitchFamily="34" charset="0"/>
              </a:rPr>
              <a:t>Financiranje </a:t>
            </a:r>
            <a:r>
              <a:rPr lang="pl-PL" sz="1600" dirty="0">
                <a:solidFill>
                  <a:schemeClr val="tx2"/>
                </a:solidFill>
                <a:latin typeface="Arial" panose="020B0604020202020204" pitchFamily="34" charset="0"/>
                <a:cs typeface="Arial" panose="020B0604020202020204" pitchFamily="34" charset="0"/>
              </a:rPr>
              <a:t>infrastrukture na regionalni ravni in stanovanjska oskrba na posebnih področjih</a:t>
            </a:r>
            <a:r>
              <a:rPr lang="pl-PL" sz="1600" dirty="0" smtClean="0">
                <a:solidFill>
                  <a:schemeClr val="tx2"/>
                </a:solidFill>
                <a:latin typeface="Arial" panose="020B0604020202020204" pitchFamily="34" charset="0"/>
                <a:cs typeface="Arial" panose="020B0604020202020204" pitchFamily="34" charset="0"/>
              </a:rPr>
              <a:t>)</a:t>
            </a:r>
          </a:p>
          <a:p>
            <a:r>
              <a:rPr lang="sl-SI" sz="1400" dirty="0" smtClean="0">
                <a:solidFill>
                  <a:schemeClr val="tx2"/>
                </a:solidFill>
                <a:latin typeface="Calibri" panose="020F0502020204030204" pitchFamily="34" charset="0"/>
              </a:rPr>
              <a:t> </a:t>
            </a:r>
            <a:endParaRPr lang="sl-SI" sz="1400" dirty="0">
              <a:solidFill>
                <a:schemeClr val="tx2"/>
              </a:solidFill>
              <a:latin typeface="Calibri" panose="020F0502020204030204" pitchFamily="34" charset="0"/>
            </a:endParaRPr>
          </a:p>
          <a:p>
            <a:endParaRPr lang="sl-SI" sz="1400" b="1" dirty="0" smtClean="0">
              <a:solidFill>
                <a:schemeClr val="tx2"/>
              </a:solidFill>
              <a:latin typeface="Calibri" panose="020F0502020204030204" pitchFamily="34" charset="0"/>
            </a:endParaRPr>
          </a:p>
        </p:txBody>
      </p:sp>
      <p:sp>
        <p:nvSpPr>
          <p:cNvPr id="4" name="Left Arrow 3">
            <a:hlinkClick r:id="rId10"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623504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6"/>
          <p:cNvSpPr>
            <a:spLocks noGrp="1" noChangeArrowheads="1"/>
          </p:cNvSpPr>
          <p:nvPr>
            <p:ph type="title"/>
          </p:nvPr>
        </p:nvSpPr>
        <p:spPr bwMode="auto">
          <a:xfrm>
            <a:off x="541487" y="1308144"/>
            <a:ext cx="11034000" cy="468000"/>
          </a:xfrm>
          <a:prstGeom prst="roundRect">
            <a:avLst>
              <a:gd name="adj" fmla="val 16667"/>
            </a:avLst>
          </a:prstGeom>
          <a:solidFill>
            <a:srgbClr val="FF9933"/>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Potrpežljiva posojila –</a:t>
            </a:r>
            <a:r>
              <a:rPr kumimoji="0" lang="sl-SI" altLang="sl-SI" sz="3200" b="1" i="0" u="none" strike="noStrike" cap="none" normalizeH="0" dirty="0" smtClean="0">
                <a:ln>
                  <a:noFill/>
                </a:ln>
                <a:solidFill>
                  <a:schemeClr val="tx2"/>
                </a:solidFill>
                <a:effectLst/>
                <a:latin typeface="Calibri" panose="020F0502020204030204" pitchFamily="34" charset="0"/>
              </a:rPr>
              <a:t> </a:t>
            </a:r>
            <a:r>
              <a:rPr kumimoji="0" lang="sl-SI" altLang="sl-SI" sz="3200" b="1" i="0" u="none" strike="noStrike" cap="none" normalizeH="0" baseline="0" dirty="0" smtClean="0">
                <a:ln>
                  <a:noFill/>
                </a:ln>
                <a:solidFill>
                  <a:schemeClr val="tx2"/>
                </a:solidFill>
                <a:effectLst/>
                <a:latin typeface="Calibri" panose="020F0502020204030204" pitchFamily="34" charset="0"/>
              </a:rPr>
              <a:t>v pripravi</a:t>
            </a:r>
          </a:p>
        </p:txBody>
      </p:sp>
      <p:sp>
        <p:nvSpPr>
          <p:cNvPr id="2" name="TextBox 1"/>
          <p:cNvSpPr txBox="1"/>
          <p:nvPr/>
        </p:nvSpPr>
        <p:spPr>
          <a:xfrm>
            <a:off x="961284" y="2715064"/>
            <a:ext cx="9995026" cy="3139321"/>
          </a:xfrm>
          <a:prstGeom prst="rect">
            <a:avLst/>
          </a:prstGeom>
          <a:noFill/>
        </p:spPr>
        <p:txBody>
          <a:bodyPr wrap="square" rtlCol="0">
            <a:spAutoFit/>
          </a:bodyPr>
          <a:lstStyle/>
          <a:p>
            <a:r>
              <a:rPr lang="sl-SI" dirty="0" smtClean="0">
                <a:solidFill>
                  <a:schemeClr val="tx2"/>
                </a:solidFill>
                <a:latin typeface="Arial" panose="020B0604020202020204" pitchFamily="34" charset="0"/>
                <a:cs typeface="Arial" panose="020B0604020202020204" pitchFamily="34" charset="0"/>
              </a:rPr>
              <a:t>Potrpežljiva posojila: </a:t>
            </a:r>
            <a:r>
              <a:rPr lang="sl-SI" b="1" dirty="0" smtClean="0">
                <a:solidFill>
                  <a:srgbClr val="7030A0"/>
                </a:solidFill>
                <a:latin typeface="Arial" panose="020B0604020202020204" pitchFamily="34" charset="0"/>
                <a:cs typeface="Arial" panose="020B0604020202020204" pitchFamily="34" charset="0"/>
              </a:rPr>
              <a:t>posojila z dolgoročnim moratorijem</a:t>
            </a:r>
          </a:p>
          <a:p>
            <a:endParaRPr lang="sl-SI" sz="1600"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razpisanih/razpoložljivih sredstev: </a:t>
            </a:r>
            <a:r>
              <a:rPr lang="sl-SI" sz="1600" dirty="0" smtClean="0">
                <a:solidFill>
                  <a:schemeClr val="tx2"/>
                </a:solidFill>
                <a:latin typeface="Arial" panose="020B0604020202020204" pitchFamily="34" charset="0"/>
                <a:cs typeface="Arial" panose="020B0604020202020204" pitchFamily="34" charset="0"/>
              </a:rPr>
              <a:t>72.000.000</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Maksimalna višina sredstev za končnega prejemnika: </a:t>
            </a:r>
            <a:r>
              <a:rPr lang="sl-SI" sz="1600" dirty="0" smtClean="0">
                <a:solidFill>
                  <a:schemeClr val="tx2"/>
                </a:solidFill>
                <a:latin typeface="Arial" panose="020B0604020202020204" pitchFamily="34" charset="0"/>
                <a:cs typeface="Arial" panose="020B0604020202020204" pitchFamily="34" charset="0"/>
              </a:rPr>
              <a:t>brez omejitev</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a:t>
            </a:r>
            <a:r>
              <a:rPr lang="sl-SI" sz="1600" b="1" dirty="0">
                <a:solidFill>
                  <a:schemeClr val="tx2"/>
                </a:solidFill>
                <a:latin typeface="Arial" panose="020B0604020202020204" pitchFamily="34" charset="0"/>
                <a:cs typeface="Arial" panose="020B0604020202020204" pitchFamily="34" charset="0"/>
              </a:rPr>
              <a:t>prejemniki:</a:t>
            </a:r>
          </a:p>
          <a:p>
            <a:r>
              <a:rPr lang="sl-SI" sz="1600" dirty="0">
                <a:solidFill>
                  <a:schemeClr val="tx2"/>
                </a:solidFill>
                <a:latin typeface="Arial" panose="020B0604020202020204" pitchFamily="34" charset="0"/>
                <a:cs typeface="Arial" panose="020B0604020202020204" pitchFamily="34" charset="0"/>
              </a:rPr>
              <a:t>Gospodarske družbe, ki:</a:t>
            </a:r>
          </a:p>
          <a:p>
            <a:pPr marL="28575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so uspešno zaključile program poslovnega in finančnega prestrukturiranja in perspektivnimi </a:t>
            </a:r>
            <a:r>
              <a:rPr lang="sl-SI" sz="1600" dirty="0" smtClean="0">
                <a:solidFill>
                  <a:schemeClr val="tx2"/>
                </a:solidFill>
                <a:latin typeface="Arial" panose="020B0604020202020204" pitchFamily="34" charset="0"/>
                <a:cs typeface="Arial" panose="020B0604020202020204" pitchFamily="34" charset="0"/>
              </a:rPr>
              <a:t>v rast </a:t>
            </a:r>
            <a:r>
              <a:rPr lang="sl-SI" sz="1600" dirty="0">
                <a:solidFill>
                  <a:schemeClr val="tx2"/>
                </a:solidFill>
                <a:latin typeface="Arial" panose="020B0604020202020204" pitchFamily="34" charset="0"/>
                <a:cs typeface="Arial" panose="020B0604020202020204" pitchFamily="34" charset="0"/>
              </a:rPr>
              <a:t>usmerjenimi poslovnimi modeli,</a:t>
            </a:r>
          </a:p>
          <a:p>
            <a:pPr marL="28575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niso podjetja v težavah in potrebujejo sprostitev denarnega toka za razvoj in </a:t>
            </a:r>
            <a:r>
              <a:rPr lang="sl-SI" sz="1600" dirty="0" smtClean="0">
                <a:solidFill>
                  <a:schemeClr val="tx2"/>
                </a:solidFill>
                <a:latin typeface="Arial" panose="020B0604020202020204" pitchFamily="34" charset="0"/>
                <a:cs typeface="Arial" panose="020B0604020202020204" pitchFamily="34" charset="0"/>
              </a:rPr>
              <a:t>rast</a:t>
            </a:r>
            <a:endParaRPr lang="sl-SI" sz="1600" dirty="0">
              <a:solidFill>
                <a:schemeClr val="tx2"/>
              </a:solidFill>
              <a:latin typeface="Arial" panose="020B0604020202020204" pitchFamily="34" charset="0"/>
              <a:cs typeface="Arial" panose="020B0604020202020204" pitchFamily="34" charset="0"/>
            </a:endParaRPr>
          </a:p>
          <a:p>
            <a:endParaRPr lang="sl-SI" sz="2000" dirty="0">
              <a:solidFill>
                <a:schemeClr val="tx2"/>
              </a:solidFill>
              <a:latin typeface="Calibri" panose="020F050202020403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796029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7"/>
          <p:cNvSpPr>
            <a:spLocks noGrp="1" noChangeArrowheads="1"/>
          </p:cNvSpPr>
          <p:nvPr>
            <p:ph type="title"/>
          </p:nvPr>
        </p:nvSpPr>
        <p:spPr bwMode="auto">
          <a:xfrm>
            <a:off x="523647" y="1235540"/>
            <a:ext cx="11034000" cy="468000"/>
          </a:xfrm>
          <a:prstGeom prst="roundRect">
            <a:avLst>
              <a:gd name="adj" fmla="val 16667"/>
            </a:avLst>
          </a:prstGeom>
          <a:solidFill>
            <a:srgbClr val="FF9933"/>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rPr>
              <a:t>Zavarovanja izvoznih poslov in investicij </a:t>
            </a: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p:cNvSpPr txBox="1"/>
          <p:nvPr/>
        </p:nvSpPr>
        <p:spPr>
          <a:xfrm>
            <a:off x="523647" y="2009869"/>
            <a:ext cx="11034000" cy="3693319"/>
          </a:xfrm>
          <a:prstGeom prst="rect">
            <a:avLst/>
          </a:prstGeom>
          <a:noFill/>
        </p:spPr>
        <p:txBody>
          <a:bodyPr wrap="square" rtlCol="0">
            <a:spAutoFit/>
          </a:bodyPr>
          <a:lstStyle/>
          <a:p>
            <a:r>
              <a:rPr lang="sl-SI" dirty="0" smtClean="0">
                <a:solidFill>
                  <a:schemeClr val="tx2"/>
                </a:solidFill>
                <a:latin typeface="Arial" panose="020B0604020202020204" pitchFamily="34" charset="0"/>
                <a:cs typeface="Arial" panose="020B0604020202020204" pitchFamily="34" charset="0"/>
              </a:rPr>
              <a:t>SID banka zavaruje tiste rizike, ki jih zaradi njihove narave in stopnje </a:t>
            </a:r>
            <a:r>
              <a:rPr lang="sl-SI" dirty="0" err="1" smtClean="0">
                <a:solidFill>
                  <a:schemeClr val="tx2"/>
                </a:solidFill>
                <a:latin typeface="Arial" panose="020B0604020202020204" pitchFamily="34" charset="0"/>
                <a:cs typeface="Arial" panose="020B0604020202020204" pitchFamily="34" charset="0"/>
              </a:rPr>
              <a:t>rizičnosti</a:t>
            </a:r>
            <a:r>
              <a:rPr lang="sl-SI" dirty="0" smtClean="0">
                <a:solidFill>
                  <a:schemeClr val="tx2"/>
                </a:solidFill>
                <a:latin typeface="Arial" panose="020B0604020202020204" pitchFamily="34" charset="0"/>
                <a:cs typeface="Arial" panose="020B0604020202020204" pitchFamily="34" charset="0"/>
              </a:rPr>
              <a:t> finančne institucije ter posebni pozavarovalni sektor </a:t>
            </a:r>
            <a:r>
              <a:rPr lang="sl-SI" b="1" dirty="0" smtClean="0">
                <a:solidFill>
                  <a:srgbClr val="7030A0"/>
                </a:solidFill>
                <a:latin typeface="Arial" panose="020B0604020202020204" pitchFamily="34" charset="0"/>
                <a:cs typeface="Arial" panose="020B0604020202020204" pitchFamily="34" charset="0"/>
              </a:rPr>
              <a:t>niso pripravljeni prevzeti ali pa imajo za to omejene zmogljivosti</a:t>
            </a:r>
            <a:r>
              <a:rPr lang="sl-SI" dirty="0" smtClean="0">
                <a:solidFill>
                  <a:schemeClr val="tx2"/>
                </a:solidFill>
                <a:latin typeface="Arial" panose="020B0604020202020204" pitchFamily="34" charset="0"/>
                <a:cs typeface="Arial" panose="020B0604020202020204" pitchFamily="34" charset="0"/>
              </a:rPr>
              <a:t>.</a:t>
            </a:r>
          </a:p>
          <a:p>
            <a:endParaRPr lang="sl-SI" dirty="0" smtClean="0">
              <a:solidFill>
                <a:schemeClr val="tx2"/>
              </a:solidFill>
              <a:latin typeface="Arial" panose="020B0604020202020204" pitchFamily="34" charset="0"/>
              <a:cs typeface="Arial" panose="020B0604020202020204" pitchFamily="34" charset="0"/>
            </a:endParaRPr>
          </a:p>
          <a:p>
            <a:r>
              <a:rPr lang="sl-SI" dirty="0" smtClean="0">
                <a:solidFill>
                  <a:schemeClr val="tx2"/>
                </a:solidFill>
                <a:latin typeface="Arial" panose="020B0604020202020204" pitchFamily="34" charset="0"/>
                <a:cs typeface="Arial" panose="020B0604020202020204" pitchFamily="34" charset="0"/>
              </a:rPr>
              <a:t>SID banka ponuja:</a:t>
            </a:r>
          </a:p>
          <a:p>
            <a:pPr marL="285750" indent="-285750">
              <a:buFont typeface="Arial" panose="020B0604020202020204" pitchFamily="34" charset="0"/>
              <a:buChar char="•"/>
            </a:pPr>
            <a:r>
              <a:rPr lang="sl-SI" dirty="0" smtClean="0">
                <a:solidFill>
                  <a:schemeClr val="tx2"/>
                </a:solidFill>
                <a:latin typeface="Arial" panose="020B0604020202020204" pitchFamily="34" charset="0"/>
                <a:cs typeface="Arial" panose="020B0604020202020204" pitchFamily="34" charset="0"/>
                <a:hlinkClick r:id="rId3"/>
              </a:rPr>
              <a:t>Zavarovanje izvoznih kreditov</a:t>
            </a:r>
            <a:endParaRPr lang="sl-SI" dirty="0">
              <a:solidFill>
                <a:schemeClr val="tx2"/>
              </a:solidFill>
              <a:latin typeface="Arial" panose="020B0604020202020204" pitchFamily="34" charset="0"/>
              <a:cs typeface="Arial" panose="020B0604020202020204" pitchFamily="34" charset="0"/>
            </a:endParaRPr>
          </a:p>
          <a:p>
            <a:endParaRPr lang="sl-SI"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dirty="0" smtClean="0">
                <a:solidFill>
                  <a:schemeClr val="tx2"/>
                </a:solidFill>
                <a:latin typeface="Arial" panose="020B0604020202020204" pitchFamily="34" charset="0"/>
                <a:cs typeface="Arial" panose="020B0604020202020204" pitchFamily="34" charset="0"/>
                <a:hlinkClick r:id="rId4"/>
              </a:rPr>
              <a:t>Zavarovanje kreditov za pripravo na izvoz</a:t>
            </a:r>
            <a:endParaRPr lang="sl-SI" dirty="0" smtClean="0">
              <a:solidFill>
                <a:schemeClr val="tx2"/>
              </a:solidFill>
              <a:latin typeface="Arial" panose="020B0604020202020204" pitchFamily="34" charset="0"/>
              <a:cs typeface="Arial" panose="020B0604020202020204" pitchFamily="34" charset="0"/>
            </a:endParaRPr>
          </a:p>
          <a:p>
            <a:endParaRPr lang="sl-SI"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dirty="0" smtClean="0">
                <a:solidFill>
                  <a:schemeClr val="tx2"/>
                </a:solidFill>
                <a:latin typeface="Arial" panose="020B0604020202020204" pitchFamily="34" charset="0"/>
                <a:cs typeface="Arial" panose="020B0604020202020204" pitchFamily="34" charset="0"/>
                <a:hlinkClick r:id="rId5"/>
              </a:rPr>
              <a:t>Zavarovanje investicij</a:t>
            </a:r>
            <a:endParaRPr lang="sl-SI" dirty="0" smtClean="0">
              <a:solidFill>
                <a:schemeClr val="tx2"/>
              </a:solidFill>
              <a:latin typeface="Arial" panose="020B0604020202020204" pitchFamily="34" charset="0"/>
              <a:cs typeface="Arial" panose="020B0604020202020204" pitchFamily="34" charset="0"/>
            </a:endParaRPr>
          </a:p>
          <a:p>
            <a:endParaRPr lang="sl-SI"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dirty="0" smtClean="0">
                <a:solidFill>
                  <a:schemeClr val="tx2"/>
                </a:solidFill>
                <a:latin typeface="Arial" panose="020B0604020202020204" pitchFamily="34" charset="0"/>
                <a:cs typeface="Arial" panose="020B0604020202020204" pitchFamily="34" charset="0"/>
                <a:hlinkClick r:id="rId6"/>
              </a:rPr>
              <a:t>Zavarovanje bančnih garancij</a:t>
            </a:r>
            <a:endParaRPr lang="sl-SI" dirty="0" smtClean="0">
              <a:solidFill>
                <a:schemeClr val="tx2"/>
              </a:solidFill>
              <a:latin typeface="Arial" panose="020B0604020202020204" pitchFamily="34" charset="0"/>
              <a:cs typeface="Arial" panose="020B0604020202020204" pitchFamily="34" charset="0"/>
            </a:endParaRPr>
          </a:p>
          <a:p>
            <a:endParaRPr lang="sl-SI"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l-SI" dirty="0" smtClean="0">
                <a:solidFill>
                  <a:schemeClr val="tx2"/>
                </a:solidFill>
                <a:latin typeface="Arial" panose="020B0604020202020204" pitchFamily="34" charset="0"/>
                <a:cs typeface="Arial" panose="020B0604020202020204" pitchFamily="34" charset="0"/>
                <a:hlinkClick r:id="rId7"/>
              </a:rPr>
              <a:t>Program izravnave obresti (PIO)</a:t>
            </a:r>
            <a:endParaRPr lang="sl-SI"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6894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aobljeni pravokotnik 17">
            <a:hlinkClick r:id="rId2" action="ppaction://hlinksldjump"/>
          </p:cNvPr>
          <p:cNvSpPr>
            <a:spLocks noGrp="1" noChangeArrowheads="1"/>
          </p:cNvSpPr>
          <p:nvPr>
            <p:ph type="title"/>
          </p:nvPr>
        </p:nvSpPr>
        <p:spPr bwMode="auto">
          <a:xfrm>
            <a:off x="468971" y="1264549"/>
            <a:ext cx="11034000" cy="468000"/>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Ugodna posojila podjetništvu – v pripravi</a:t>
            </a:r>
            <a:endParaRPr kumimoji="0" lang="sl-SI" altLang="sl-SI" sz="3200" b="1" i="0" u="none" strike="noStrike" cap="none" normalizeH="0" baseline="0" dirty="0" smtClean="0">
              <a:ln>
                <a:noFill/>
              </a:ln>
              <a:solidFill>
                <a:schemeClr val="tx2"/>
              </a:solidFill>
              <a:effectLst/>
              <a:latin typeface="Arial" panose="020B0604020202020204" pitchFamily="34" charset="0"/>
            </a:endParaRPr>
          </a:p>
        </p:txBody>
      </p:sp>
      <p:sp>
        <p:nvSpPr>
          <p:cNvPr id="6" name="Left Arrow 5">
            <a:hlinkClick r:id="rId3"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p:cNvSpPr txBox="1"/>
          <p:nvPr/>
        </p:nvSpPr>
        <p:spPr>
          <a:xfrm>
            <a:off x="906964" y="2165465"/>
            <a:ext cx="4083169" cy="369332"/>
          </a:xfrm>
          <a:prstGeom prst="rect">
            <a:avLst/>
          </a:prstGeom>
          <a:noFill/>
        </p:spPr>
        <p:txBody>
          <a:bodyPr wrap="none" rtlCol="0">
            <a:spAutoFit/>
          </a:bodyPr>
          <a:lstStyle/>
          <a:p>
            <a:r>
              <a:rPr lang="sl-SI" dirty="0">
                <a:solidFill>
                  <a:schemeClr val="tx2"/>
                </a:solidFill>
                <a:latin typeface="Arial" panose="020B0604020202020204" pitchFamily="34" charset="0"/>
                <a:cs typeface="Arial" panose="020B0604020202020204" pitchFamily="34" charset="0"/>
              </a:rPr>
              <a:t>P</a:t>
            </a:r>
            <a:r>
              <a:rPr lang="sl-SI" dirty="0" smtClean="0">
                <a:solidFill>
                  <a:schemeClr val="tx2"/>
                </a:solidFill>
                <a:latin typeface="Arial" panose="020B0604020202020204" pitchFamily="34" charset="0"/>
                <a:cs typeface="Arial" panose="020B0604020202020204" pitchFamily="34" charset="0"/>
              </a:rPr>
              <a:t>redvidena objava v septembru 2015</a:t>
            </a:r>
            <a:endParaRPr lang="sl-SI"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906964" y="2833468"/>
            <a:ext cx="9967865" cy="1969770"/>
          </a:xfrm>
          <a:prstGeom prst="rect">
            <a:avLst/>
          </a:prstGeom>
          <a:noFill/>
        </p:spPr>
        <p:txBody>
          <a:bodyPr wrap="square" rtlCol="0">
            <a:spAutoFit/>
          </a:bodyPr>
          <a:lstStyle/>
          <a:p>
            <a:r>
              <a:rPr lang="sl-SI" b="1" dirty="0" smtClean="0">
                <a:solidFill>
                  <a:schemeClr val="tx2"/>
                </a:solidFill>
                <a:latin typeface="Arial" panose="020B0604020202020204" pitchFamily="34" charset="0"/>
                <a:cs typeface="Arial" panose="020B0604020202020204" pitchFamily="34" charset="0"/>
              </a:rPr>
              <a:t>Višina sredstev: </a:t>
            </a:r>
            <a:r>
              <a:rPr lang="sl-SI" dirty="0" smtClean="0">
                <a:solidFill>
                  <a:schemeClr val="tx2"/>
                </a:solidFill>
                <a:latin typeface="Arial" panose="020B0604020202020204" pitchFamily="34" charset="0"/>
                <a:cs typeface="Arial" panose="020B0604020202020204" pitchFamily="34" charset="0"/>
              </a:rPr>
              <a:t>3.000.000,00 EUR</a:t>
            </a:r>
          </a:p>
          <a:p>
            <a:endParaRPr lang="sl-SI" b="1" dirty="0" smtClean="0">
              <a:solidFill>
                <a:schemeClr val="tx2"/>
              </a:solidFill>
              <a:latin typeface="Arial" panose="020B0604020202020204" pitchFamily="34" charset="0"/>
              <a:cs typeface="Arial" panose="020B0604020202020204" pitchFamily="34" charset="0"/>
            </a:endParaRPr>
          </a:p>
          <a:p>
            <a:r>
              <a:rPr lang="sl-SI" b="1" dirty="0" smtClean="0">
                <a:solidFill>
                  <a:schemeClr val="tx2"/>
                </a:solidFill>
                <a:latin typeface="Arial" panose="020B0604020202020204" pitchFamily="34" charset="0"/>
                <a:cs typeface="Arial" panose="020B0604020202020204" pitchFamily="34" charset="0"/>
              </a:rPr>
              <a:t>Max. višina sredstev za končnega prejemnika: </a:t>
            </a:r>
            <a:r>
              <a:rPr lang="sl-SI" dirty="0" smtClean="0">
                <a:solidFill>
                  <a:schemeClr val="tx2"/>
                </a:solidFill>
                <a:latin typeface="Arial" panose="020B0604020202020204" pitchFamily="34" charset="0"/>
                <a:cs typeface="Arial" panose="020B0604020202020204" pitchFamily="34" charset="0"/>
              </a:rPr>
              <a:t>500.000,00 EUR</a:t>
            </a:r>
          </a:p>
          <a:p>
            <a:endParaRPr lang="sl-SI" b="1" dirty="0" smtClean="0">
              <a:solidFill>
                <a:schemeClr val="tx2"/>
              </a:solidFill>
              <a:latin typeface="Arial" panose="020B0604020202020204" pitchFamily="34" charset="0"/>
              <a:cs typeface="Arial" panose="020B0604020202020204" pitchFamily="34" charset="0"/>
            </a:endParaRPr>
          </a:p>
          <a:p>
            <a:r>
              <a:rPr lang="sl-SI" b="1" dirty="0" smtClean="0">
                <a:solidFill>
                  <a:schemeClr val="tx2"/>
                </a:solidFill>
                <a:latin typeface="Arial" panose="020B0604020202020204" pitchFamily="34" charset="0"/>
                <a:cs typeface="Arial" panose="020B0604020202020204" pitchFamily="34" charset="0"/>
              </a:rPr>
              <a:t>Končni </a:t>
            </a:r>
            <a:r>
              <a:rPr lang="sl-SI" b="1" dirty="0">
                <a:solidFill>
                  <a:schemeClr val="tx2"/>
                </a:solidFill>
                <a:latin typeface="Arial" panose="020B0604020202020204" pitchFamily="34" charset="0"/>
                <a:cs typeface="Arial" panose="020B0604020202020204" pitchFamily="34" charset="0"/>
              </a:rPr>
              <a:t>prejemniki:</a:t>
            </a:r>
          </a:p>
          <a:p>
            <a:r>
              <a:rPr lang="sl-SI" dirty="0" smtClean="0">
                <a:solidFill>
                  <a:schemeClr val="tx2"/>
                </a:solidFill>
                <a:latin typeface="Arial" panose="020B0604020202020204" pitchFamily="34" charset="0"/>
                <a:cs typeface="Arial" panose="020B0604020202020204" pitchFamily="34" charset="0"/>
              </a:rPr>
              <a:t>Vsa podjetja (gospodarske družbe, </a:t>
            </a:r>
            <a:r>
              <a:rPr lang="sl-SI" dirty="0" err="1" smtClean="0">
                <a:solidFill>
                  <a:schemeClr val="tx2"/>
                </a:solidFill>
                <a:latin typeface="Arial" panose="020B0604020202020204" pitchFamily="34" charset="0"/>
                <a:cs typeface="Arial" panose="020B0604020202020204" pitchFamily="34" charset="0"/>
              </a:rPr>
              <a:t>s.p</a:t>
            </a:r>
            <a:r>
              <a:rPr lang="sl-SI" dirty="0" smtClean="0">
                <a:solidFill>
                  <a:schemeClr val="tx2"/>
                </a:solidFill>
                <a:latin typeface="Arial" panose="020B0604020202020204" pitchFamily="34" charset="0"/>
                <a:cs typeface="Arial" panose="020B0604020202020204" pitchFamily="34" charset="0"/>
              </a:rPr>
              <a:t>., zadruge)  </a:t>
            </a:r>
            <a:endParaRPr lang="sl-SI" dirty="0">
              <a:solidFill>
                <a:schemeClr val="tx2"/>
              </a:solidFill>
              <a:latin typeface="Arial" panose="020B0604020202020204" pitchFamily="34" charset="0"/>
              <a:cs typeface="Arial" panose="020B0604020202020204" pitchFamily="34" charset="0"/>
            </a:endParaRPr>
          </a:p>
          <a:p>
            <a:endParaRPr lang="sl-SI" sz="14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915181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5"/>
          <p:cNvSpPr/>
          <p:nvPr/>
        </p:nvSpPr>
        <p:spPr>
          <a:xfrm>
            <a:off x="5351829" y="400442"/>
            <a:ext cx="5544000" cy="56952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l-SI" dirty="0">
              <a:solidFill>
                <a:schemeClr val="bg1"/>
              </a:solidFill>
            </a:endParaRPr>
          </a:p>
        </p:txBody>
      </p:sp>
      <p:sp>
        <p:nvSpPr>
          <p:cNvPr id="4" name="Pravokotnik 24"/>
          <p:cNvSpPr/>
          <p:nvPr/>
        </p:nvSpPr>
        <p:spPr>
          <a:xfrm>
            <a:off x="3121919" y="400442"/>
            <a:ext cx="2160000" cy="5701528"/>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l-SI">
              <a:solidFill>
                <a:schemeClr val="bg1"/>
              </a:solidFill>
            </a:endParaRPr>
          </a:p>
        </p:txBody>
      </p:sp>
      <p:sp>
        <p:nvSpPr>
          <p:cNvPr id="5" name="Pravokotnik 23"/>
          <p:cNvSpPr/>
          <p:nvPr/>
        </p:nvSpPr>
        <p:spPr>
          <a:xfrm>
            <a:off x="879783" y="400443"/>
            <a:ext cx="2160000" cy="56952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l-SI">
              <a:solidFill>
                <a:schemeClr val="bg1"/>
              </a:solidFill>
            </a:endParaRPr>
          </a:p>
        </p:txBody>
      </p:sp>
      <p:cxnSp>
        <p:nvCxnSpPr>
          <p:cNvPr id="6" name="Raven povezovalnik 1"/>
          <p:cNvCxnSpPr/>
          <p:nvPr/>
        </p:nvCxnSpPr>
        <p:spPr>
          <a:xfrm>
            <a:off x="797146" y="342317"/>
            <a:ext cx="1270" cy="5111757"/>
          </a:xfrm>
          <a:prstGeom prst="line">
            <a:avLst/>
          </a:prstGeom>
          <a:ln>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cxnSp>
        <p:nvCxnSpPr>
          <p:cNvPr id="7" name="Raven povezovalnik 2"/>
          <p:cNvCxnSpPr/>
          <p:nvPr/>
        </p:nvCxnSpPr>
        <p:spPr>
          <a:xfrm flipH="1">
            <a:off x="797147" y="5451174"/>
            <a:ext cx="10148721" cy="34517"/>
          </a:xfrm>
          <a:prstGeom prst="line">
            <a:avLst/>
          </a:prstGeom>
          <a:noFill/>
          <a:ln w="9525" cap="flat" cmpd="sng" algn="ctr">
            <a:solidFill>
              <a:schemeClr val="tx1"/>
            </a:solidFill>
            <a:prstDash val="solid"/>
          </a:ln>
          <a:effectLst/>
        </p:spPr>
      </p:cxnSp>
      <p:cxnSp>
        <p:nvCxnSpPr>
          <p:cNvPr id="24" name="Raven povezovalnik 21"/>
          <p:cNvCxnSpPr/>
          <p:nvPr/>
        </p:nvCxnSpPr>
        <p:spPr>
          <a:xfrm flipH="1" flipV="1">
            <a:off x="797147" y="342317"/>
            <a:ext cx="10148721" cy="16632"/>
          </a:xfrm>
          <a:prstGeom prst="line">
            <a:avLst/>
          </a:prstGeom>
          <a:noFill/>
          <a:ln w="9525" cap="flat" cmpd="sng" algn="ctr">
            <a:solidFill>
              <a:schemeClr val="tx1"/>
            </a:solidFill>
            <a:prstDash val="solid"/>
          </a:ln>
          <a:effectLst/>
        </p:spPr>
      </p:cxnSp>
      <p:cxnSp>
        <p:nvCxnSpPr>
          <p:cNvPr id="25" name="Raven povezovalnik 22"/>
          <p:cNvCxnSpPr/>
          <p:nvPr/>
        </p:nvCxnSpPr>
        <p:spPr>
          <a:xfrm flipH="1">
            <a:off x="10945868" y="344222"/>
            <a:ext cx="1270" cy="5107946"/>
          </a:xfrm>
          <a:prstGeom prst="line">
            <a:avLst/>
          </a:prstGeom>
          <a:noFill/>
          <a:ln w="9525" cap="flat" cmpd="sng" algn="ctr">
            <a:solidFill>
              <a:schemeClr val="tx1"/>
            </a:solidFill>
            <a:prstDash val="solid"/>
          </a:ln>
          <a:effectLst/>
        </p:spPr>
      </p:cxnSp>
      <p:sp>
        <p:nvSpPr>
          <p:cNvPr id="8" name="Polje z besedilom 3"/>
          <p:cNvSpPr txBox="1">
            <a:spLocks noChangeArrowheads="1"/>
          </p:cNvSpPr>
          <p:nvPr/>
        </p:nvSpPr>
        <p:spPr bwMode="auto">
          <a:xfrm>
            <a:off x="1391458" y="5498025"/>
            <a:ext cx="11366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1 faza</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l-SI" altLang="sl-SI" sz="1100" b="1" dirty="0">
                <a:solidFill>
                  <a:schemeClr val="tx2"/>
                </a:solidFill>
                <a:latin typeface="Arial" panose="020B0604020202020204" pitchFamily="34" charset="0"/>
                <a:cs typeface="Arial" panose="020B0604020202020204" pitchFamily="34" charset="0"/>
              </a:rPr>
              <a:t>Z</a:t>
            </a:r>
            <a:r>
              <a:rPr lang="sl-SI" altLang="sl-SI" sz="1100" b="1" dirty="0" smtClean="0">
                <a:solidFill>
                  <a:schemeClr val="tx2"/>
                </a:solidFill>
                <a:latin typeface="Arial" panose="020B0604020202020204" pitchFamily="34" charset="0"/>
                <a:cs typeface="Arial" panose="020B0604020202020204" pitchFamily="34" charset="0"/>
              </a:rPr>
              <a:t>agon podjetij</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9" name="Polje z besedilom 4"/>
          <p:cNvSpPr txBox="1">
            <a:spLocks noChangeArrowheads="1"/>
          </p:cNvSpPr>
          <p:nvPr/>
        </p:nvSpPr>
        <p:spPr bwMode="auto">
          <a:xfrm>
            <a:off x="3517532" y="5485691"/>
            <a:ext cx="1349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2 faza</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l-SI" altLang="sl-SI" sz="1100" b="1" dirty="0">
                <a:solidFill>
                  <a:schemeClr val="tx2"/>
                </a:solidFill>
                <a:latin typeface="Arial" panose="020B0604020202020204" pitchFamily="34" charset="0"/>
                <a:cs typeface="Arial" panose="020B0604020202020204" pitchFamily="34" charset="0"/>
              </a:rPr>
              <a:t>V</a:t>
            </a:r>
            <a:r>
              <a:rPr lang="sl-SI" altLang="sl-SI" sz="1100" b="1" dirty="0" smtClean="0">
                <a:solidFill>
                  <a:schemeClr val="tx2"/>
                </a:solidFill>
                <a:latin typeface="Arial" panose="020B0604020202020204" pitchFamily="34" charset="0"/>
                <a:cs typeface="Arial" panose="020B0604020202020204" pitchFamily="34" charset="0"/>
              </a:rPr>
              <a:t>stop na trg</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0" name="Polje z besedilom 5"/>
          <p:cNvSpPr txBox="1">
            <a:spLocks noChangeArrowheads="1"/>
          </p:cNvSpPr>
          <p:nvPr/>
        </p:nvSpPr>
        <p:spPr bwMode="auto">
          <a:xfrm>
            <a:off x="5262520" y="5548282"/>
            <a:ext cx="543129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3 faza</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Rast in razvoj</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2" name="Zaobljeni pravokotnik 8">
            <a:hlinkClick r:id="rId3" action="ppaction://hlinksldjump"/>
          </p:cNvPr>
          <p:cNvSpPr>
            <a:spLocks noChangeArrowheads="1"/>
          </p:cNvSpPr>
          <p:nvPr/>
        </p:nvSpPr>
        <p:spPr bwMode="auto">
          <a:xfrm>
            <a:off x="1301059" y="3579754"/>
            <a:ext cx="1435100" cy="828675"/>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579B8"/>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Spodbude za zagon inovativnih podjetij (P2)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3" name="Zaobljeni pravokotnik 9">
            <a:hlinkClick r:id="rId4" action="ppaction://hlinksldjump"/>
          </p:cNvPr>
          <p:cNvSpPr>
            <a:spLocks noChangeArrowheads="1"/>
          </p:cNvSpPr>
          <p:nvPr/>
        </p:nvSpPr>
        <p:spPr bwMode="auto">
          <a:xfrm>
            <a:off x="1304663" y="4538938"/>
            <a:ext cx="1435100" cy="828675"/>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Spodbude za zagon podjetij v problemskih regijah (P2R)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4" name="Zaobljeni pravokotnik 10">
            <a:hlinkClick r:id="rId5" action="ppaction://hlinksldjump"/>
          </p:cNvPr>
          <p:cNvSpPr>
            <a:spLocks noChangeArrowheads="1"/>
          </p:cNvSpPr>
          <p:nvPr/>
        </p:nvSpPr>
        <p:spPr bwMode="auto">
          <a:xfrm>
            <a:off x="3474670" y="4517446"/>
            <a:ext cx="1435100" cy="828675"/>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Semenski kapital (SK)</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kumimoji="0" lang="sl-SI" altLang="sl-SI" sz="8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konvertibilno posojilo</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-lastniški vstop</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5" name="Zaobljeni pravokotnik 11">
            <a:hlinkClick r:id="rId6" action="ppaction://hlinksldjump"/>
          </p:cNvPr>
          <p:cNvSpPr>
            <a:spLocks noChangeArrowheads="1"/>
          </p:cNvSpPr>
          <p:nvPr/>
        </p:nvSpPr>
        <p:spPr bwMode="auto">
          <a:xfrm>
            <a:off x="5501186" y="4547654"/>
            <a:ext cx="1620000" cy="828675"/>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Tvegan kapital (LF10)</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kapitalski vložki</a:t>
            </a:r>
            <a:endParaRPr kumimoji="0" lang="sl-SI" altLang="sl-SI" sz="9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kumimoji="0" lang="sl-SI" altLang="sl-SI" sz="800" b="0" i="0" u="none" strike="noStrike" cap="none" normalizeH="0" baseline="0" dirty="0" err="1"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mezzanin</a:t>
            </a:r>
            <a:r>
              <a:rPr kumimoji="0" lang="sl-SI" altLang="sl-SI" sz="8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kapital</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6" name="Zaobljeni pravokotnik 12">
            <a:hlinkClick r:id="rId7" action="ppaction://hlinksldjump"/>
          </p:cNvPr>
          <p:cNvSpPr>
            <a:spLocks noChangeArrowheads="1"/>
          </p:cNvSpPr>
          <p:nvPr/>
        </p:nvSpPr>
        <p:spPr bwMode="auto">
          <a:xfrm>
            <a:off x="5506047" y="2181885"/>
            <a:ext cx="1620000" cy="746196"/>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Garancije s subvencijo obrestne mere (P1)</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7" name="Zaobljeni pravokotnik 13">
            <a:hlinkClick r:id="rId8" action="ppaction://hlinksldjump"/>
          </p:cNvPr>
          <p:cNvSpPr>
            <a:spLocks noChangeArrowheads="1"/>
          </p:cNvSpPr>
          <p:nvPr/>
        </p:nvSpPr>
        <p:spPr bwMode="auto">
          <a:xfrm>
            <a:off x="5501186" y="3011642"/>
            <a:ext cx="1620000" cy="756549"/>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Garancije za </a:t>
            </a:r>
            <a:r>
              <a:rPr kumimoji="0" lang="sl-SI" altLang="sl-SI" sz="1100" b="0" i="0" u="none" strike="noStrike" cap="none" normalizeH="0" baseline="0" dirty="0" err="1"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tehn</a:t>
            </a: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kumimoji="0" lang="sl-SI" altLang="sl-SI" sz="1100" b="0" i="0" u="none" strike="noStrike" cap="none" normalizeH="0" baseline="0" dirty="0" err="1"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inov</a:t>
            </a: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projekte s subvencijo obrestne mere (P1 TIP)</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8" name="Zaobljeni pravokotnik 14">
            <a:hlinkClick r:id="rId9" action="ppaction://hlinksldjump"/>
          </p:cNvPr>
          <p:cNvSpPr>
            <a:spLocks noChangeArrowheads="1"/>
          </p:cNvSpPr>
          <p:nvPr/>
        </p:nvSpPr>
        <p:spPr bwMode="auto">
          <a:xfrm>
            <a:off x="5501186" y="3942194"/>
            <a:ext cx="1620000" cy="451753"/>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Mikrokrediti (P7) *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9" name="Zaobljeni pravokotnik 15">
            <a:hlinkClick r:id="rId10" action="ppaction://hlinksldjump"/>
          </p:cNvPr>
          <p:cNvSpPr>
            <a:spLocks noChangeArrowheads="1"/>
          </p:cNvSpPr>
          <p:nvPr/>
        </p:nvSpPr>
        <p:spPr bwMode="auto">
          <a:xfrm>
            <a:off x="9144084" y="3362552"/>
            <a:ext cx="1620000" cy="615112"/>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4B64E"/>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Ugodna posojila na področju obdelave in predelave lesa</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20" name="Zaobljeni pravokotnik 16">
            <a:hlinkClick r:id="rId11" action="ppaction://hlinksldjump"/>
          </p:cNvPr>
          <p:cNvSpPr>
            <a:spLocks noChangeArrowheads="1"/>
          </p:cNvSpPr>
          <p:nvPr/>
        </p:nvSpPr>
        <p:spPr bwMode="auto">
          <a:xfrm>
            <a:off x="9144084" y="2687832"/>
            <a:ext cx="1620000" cy="546919"/>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Posojila na področju avtohtonih skupnosti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21" name="Zaobljeni pravokotnik 17">
            <a:hlinkClick r:id="rId12" action="ppaction://hlinksldjump"/>
          </p:cNvPr>
          <p:cNvSpPr>
            <a:spLocks noChangeArrowheads="1"/>
          </p:cNvSpPr>
          <p:nvPr/>
        </p:nvSpPr>
        <p:spPr bwMode="auto">
          <a:xfrm>
            <a:off x="9129583" y="2096146"/>
            <a:ext cx="1620000" cy="450828"/>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Ugodna posojila podjetništvu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22" name="Zaobljeni pravokotnik 18">
            <a:hlinkClick r:id="rId13" action="ppaction://hlinksldjump"/>
          </p:cNvPr>
          <p:cNvSpPr>
            <a:spLocks noChangeArrowheads="1"/>
          </p:cNvSpPr>
          <p:nvPr/>
        </p:nvSpPr>
        <p:spPr bwMode="auto">
          <a:xfrm>
            <a:off x="9144084" y="4649344"/>
            <a:ext cx="1620000" cy="641882"/>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Izbira izvajalcev regijskih  garancijskih shem*</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23" name="Zaobljeni pravokotnik 19">
            <a:hlinkClick r:id="rId14" action="ppaction://hlinksldjump"/>
          </p:cNvPr>
          <p:cNvSpPr>
            <a:spLocks noChangeArrowheads="1"/>
          </p:cNvSpPr>
          <p:nvPr/>
        </p:nvSpPr>
        <p:spPr bwMode="auto">
          <a:xfrm>
            <a:off x="9144084" y="4047647"/>
            <a:ext cx="1620000" cy="532393"/>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0" i="0" u="none" strike="noStrike" cap="none" normalizeH="0" baseline="0" dirty="0" smtClean="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Pred-financiranje projektov ** </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29" name="Rectangle 28"/>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solidFill>
                <a:schemeClr val="bg1"/>
              </a:solidFill>
            </a:endParaRPr>
          </a:p>
        </p:txBody>
      </p:sp>
      <p:sp>
        <p:nvSpPr>
          <p:cNvPr id="26" name="TextBox 25"/>
          <p:cNvSpPr txBox="1"/>
          <p:nvPr/>
        </p:nvSpPr>
        <p:spPr>
          <a:xfrm>
            <a:off x="879783" y="6282372"/>
            <a:ext cx="9704874" cy="577081"/>
          </a:xfrm>
          <a:prstGeom prst="rect">
            <a:avLst/>
          </a:prstGeom>
          <a:noFill/>
        </p:spPr>
        <p:txBody>
          <a:bodyPr wrap="square" rtlCol="0">
            <a:spAutoFit/>
          </a:bodyPr>
          <a:lstStyle/>
          <a:p>
            <a:r>
              <a:rPr lang="sl-SI" sz="1050" dirty="0" smtClean="0">
                <a:solidFill>
                  <a:schemeClr val="tx2"/>
                </a:solidFill>
                <a:latin typeface="Arial" panose="020B0604020202020204" pitchFamily="34" charset="0"/>
                <a:cs typeface="Arial" panose="020B0604020202020204" pitchFamily="34" charset="0"/>
              </a:rPr>
              <a:t>Legenda:           Finančne spodbude SPS                 Finančne spodbude SRRS                   Finančne spodbude SID banka 	</a:t>
            </a:r>
          </a:p>
          <a:p>
            <a:r>
              <a:rPr lang="sl-SI" sz="1050" dirty="0" smtClean="0">
                <a:solidFill>
                  <a:schemeClr val="tx2"/>
                </a:solidFill>
                <a:latin typeface="Arial" panose="020B0604020202020204" pitchFamily="34" charset="0"/>
                <a:cs typeface="Arial" panose="020B0604020202020204" pitchFamily="34" charset="0"/>
              </a:rPr>
              <a:t>* Zaprt razpis</a:t>
            </a:r>
          </a:p>
          <a:p>
            <a:r>
              <a:rPr lang="sl-SI" sz="1050" dirty="0" smtClean="0">
                <a:solidFill>
                  <a:schemeClr val="tx2"/>
                </a:solidFill>
                <a:latin typeface="Arial" panose="020B0604020202020204" pitchFamily="34" charset="0"/>
                <a:cs typeface="Arial" panose="020B0604020202020204" pitchFamily="34" charset="0"/>
              </a:rPr>
              <a:t>** Razpisi v pripravi</a:t>
            </a:r>
            <a:endParaRPr lang="sl-SI" sz="1050" dirty="0">
              <a:solidFill>
                <a:schemeClr val="tx2"/>
              </a:solidFill>
              <a:latin typeface="Arial" panose="020B0604020202020204" pitchFamily="34" charset="0"/>
              <a:cs typeface="Arial" panose="020B0604020202020204" pitchFamily="34" charset="0"/>
            </a:endParaRPr>
          </a:p>
        </p:txBody>
      </p:sp>
      <p:sp>
        <p:nvSpPr>
          <p:cNvPr id="28" name="Zaobljeni pravokotnik 52"/>
          <p:cNvSpPr/>
          <p:nvPr/>
        </p:nvSpPr>
        <p:spPr>
          <a:xfrm>
            <a:off x="3517532" y="6271078"/>
            <a:ext cx="251460" cy="251460"/>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l-SI"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0" name="Zaobljeni pravokotnik 53"/>
          <p:cNvSpPr/>
          <p:nvPr/>
        </p:nvSpPr>
        <p:spPr>
          <a:xfrm>
            <a:off x="5745777" y="6291284"/>
            <a:ext cx="251460" cy="25146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l-SI"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3" name="Rounded Rectangle 37">
            <a:hlinkClick r:id="rId15" action="ppaction://hlinksldjump"/>
          </p:cNvPr>
          <p:cNvSpPr>
            <a:spLocks noChangeArrowheads="1"/>
          </p:cNvSpPr>
          <p:nvPr/>
        </p:nvSpPr>
        <p:spPr bwMode="auto">
          <a:xfrm>
            <a:off x="7356620" y="4528767"/>
            <a:ext cx="1620000" cy="837238"/>
          </a:xfrm>
          <a:prstGeom prst="roundRect">
            <a:avLst>
              <a:gd name="adj" fmla="val 16667"/>
            </a:avLst>
          </a:prstGeom>
          <a:solidFill>
            <a:srgbClr val="FFC000"/>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Zavarovanja izvoznih poslov in investicij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(izvozniki)</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4" name="Rounded Rectangle 36">
            <a:hlinkClick r:id="rId16" action="ppaction://hlinksldjump"/>
          </p:cNvPr>
          <p:cNvSpPr>
            <a:spLocks noChangeArrowheads="1"/>
          </p:cNvSpPr>
          <p:nvPr/>
        </p:nvSpPr>
        <p:spPr bwMode="auto">
          <a:xfrm>
            <a:off x="7356620" y="3848143"/>
            <a:ext cx="1620000" cy="606205"/>
          </a:xfrm>
          <a:prstGeom prst="roundRect">
            <a:avLst>
              <a:gd name="adj" fmla="val 16667"/>
            </a:avLst>
          </a:prstGeom>
          <a:solidFill>
            <a:srgbClr val="FFC000"/>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Potrpežljiva posojila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(gospodarske družbe)</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5" name="Rounded Rectangle 32">
            <a:hlinkClick r:id="rId17" action="ppaction://hlinksldjump"/>
          </p:cNvPr>
          <p:cNvSpPr>
            <a:spLocks noChangeArrowheads="1"/>
          </p:cNvSpPr>
          <p:nvPr/>
        </p:nvSpPr>
        <p:spPr bwMode="auto">
          <a:xfrm>
            <a:off x="7374727" y="3025036"/>
            <a:ext cx="1620000" cy="752336"/>
          </a:xfrm>
          <a:prstGeom prst="roundRect">
            <a:avLst>
              <a:gd name="adj" fmla="val 16667"/>
            </a:avLst>
          </a:prstGeom>
          <a:solidFill>
            <a:srgbClr val="FFC000"/>
          </a:solidFill>
          <a:ln w="9525">
            <a:solidFill>
              <a:srgbClr val="8F0C00"/>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Krediti</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(občine, gospodarske družbe in druge pravne osebe, samostojni podjetniki)</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6" name="Rounded Rectangle 33">
            <a:hlinkClick r:id="rId18" action="ppaction://hlinksldjump"/>
          </p:cNvPr>
          <p:cNvSpPr>
            <a:spLocks noChangeArrowheads="1"/>
          </p:cNvSpPr>
          <p:nvPr/>
        </p:nvSpPr>
        <p:spPr bwMode="auto">
          <a:xfrm>
            <a:off x="7363338" y="2054807"/>
            <a:ext cx="1620000" cy="873274"/>
          </a:xfrm>
          <a:prstGeom prst="roundRect">
            <a:avLst>
              <a:gd name="adj" fmla="val 16667"/>
            </a:avLst>
          </a:prstGeom>
          <a:solidFill>
            <a:srgbClr val="FFC000"/>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Krediti s statusom državne pomoči</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(financiranje razvoja MSP, naložb, zaposlovanja</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financiranje tehnološko-razvojnih projektov)</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7" name="Rounded Rectangle 34">
            <a:hlinkClick r:id="rId19" action="ppaction://hlinksldjump"/>
          </p:cNvPr>
          <p:cNvSpPr>
            <a:spLocks noChangeArrowheads="1"/>
          </p:cNvSpPr>
          <p:nvPr/>
        </p:nvSpPr>
        <p:spPr bwMode="auto">
          <a:xfrm>
            <a:off x="7378574" y="1301914"/>
            <a:ext cx="1620000" cy="647870"/>
          </a:xfrm>
          <a:prstGeom prst="roundRect">
            <a:avLst>
              <a:gd name="adj" fmla="val 16667"/>
            </a:avLst>
          </a:prstGeom>
          <a:solidFill>
            <a:srgbClr val="FFC000"/>
          </a:solidFill>
          <a:ln w="9525">
            <a:solidFill>
              <a:srgbClr val="1F497D"/>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Krediti s statusom pomoči de </a:t>
            </a:r>
            <a:r>
              <a:rPr kumimoji="0" lang="sl-SI" altLang="sl-SI" sz="1100" b="1" i="0" u="none" strike="noStrike" cap="none" normalizeH="0" baseline="0" dirty="0" err="1" smtClean="0">
                <a:ln>
                  <a:noFill/>
                </a:ln>
                <a:solidFill>
                  <a:schemeClr val="tx2"/>
                </a:solidFill>
                <a:effectLst/>
                <a:latin typeface="Arial" panose="020B0604020202020204" pitchFamily="34" charset="0"/>
                <a:cs typeface="Arial" panose="020B0604020202020204" pitchFamily="34" charset="0"/>
              </a:rPr>
              <a:t>minimis</a:t>
            </a:r>
            <a:endPar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(financiranje obrat. kapitala, razvoja MSP)</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8" name="Rounded Rectangle 35">
            <a:hlinkClick r:id="rId20" action="ppaction://hlinksldjump"/>
          </p:cNvPr>
          <p:cNvSpPr>
            <a:spLocks noChangeArrowheads="1"/>
          </p:cNvSpPr>
          <p:nvPr/>
        </p:nvSpPr>
        <p:spPr bwMode="auto">
          <a:xfrm>
            <a:off x="7378574" y="452840"/>
            <a:ext cx="1620000" cy="756000"/>
          </a:xfrm>
          <a:prstGeom prst="roundRect">
            <a:avLst>
              <a:gd name="adj" fmla="val 16667"/>
            </a:avLst>
          </a:prstGeom>
          <a:solidFill>
            <a:srgbClr val="FFC000"/>
          </a:solidFill>
          <a:ln w="9525">
            <a:solidFill>
              <a:srgbClr val="8F0C00"/>
            </a:solidFill>
            <a:round/>
            <a:headEnd/>
            <a:tailEnd/>
          </a:ln>
          <a:effectLst>
            <a:outerShdw dist="20000" dir="5400000" rotWithShape="0">
              <a:srgbClr val="000000">
                <a:alpha val="37999"/>
              </a:srgbClr>
            </a:outerShdw>
          </a:effec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11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Krediti v kombinaciji z nepovratnimi sredstvi</a:t>
            </a:r>
          </a:p>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(podrejeni dolg za gospodarske družbe, financiranje URE in </a:t>
            </a:r>
            <a:r>
              <a:rPr kumimoji="0" lang="sl-SI" altLang="sl-SI" sz="800" b="0" i="0" u="none" strike="noStrike" cap="none" normalizeH="0" baseline="0" dirty="0" err="1" smtClean="0">
                <a:ln>
                  <a:noFill/>
                </a:ln>
                <a:solidFill>
                  <a:schemeClr val="tx2"/>
                </a:solidFill>
                <a:effectLst/>
                <a:latin typeface="Arial" panose="020B0604020202020204" pitchFamily="34" charset="0"/>
                <a:cs typeface="Arial" panose="020B0604020202020204" pitchFamily="34" charset="0"/>
              </a:rPr>
              <a:t>eko</a:t>
            </a:r>
            <a:r>
              <a:rPr kumimoji="0" lang="sl-SI" altLang="sl-SI" sz="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 inovacij)</a:t>
            </a:r>
            <a:endParaRPr kumimoji="0" lang="sl-SI" altLang="sl-SI" sz="18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49" name="Rounded Rectangle 48"/>
          <p:cNvSpPr>
            <a:spLocks noChangeArrowheads="1"/>
          </p:cNvSpPr>
          <p:nvPr/>
        </p:nvSpPr>
        <p:spPr bwMode="auto">
          <a:xfrm>
            <a:off x="8248101" y="6291458"/>
            <a:ext cx="251460" cy="251460"/>
          </a:xfrm>
          <a:prstGeom prst="roundRect">
            <a:avLst>
              <a:gd name="adj" fmla="val 16667"/>
            </a:avLst>
          </a:prstGeom>
          <a:solidFill>
            <a:srgbClr val="FFC000"/>
          </a:solidFill>
          <a:ln w="9525">
            <a:noFill/>
            <a:round/>
            <a:headEnd/>
            <a:tailEnd/>
          </a:ln>
          <a:effectLst>
            <a:outerShdw dist="20000" dir="5400000" rotWithShape="0">
              <a:srgbClr val="000000">
                <a:alpha val="37999"/>
              </a:srgbClr>
            </a:outerShdw>
          </a:effectLst>
        </p:spPr>
        <p:txBody>
          <a:bodyPr rot="0" vert="horz" wrap="square" lIns="0" tIns="0" rIns="0" bIns="0" anchor="ctr" anchorCtr="0" upright="1">
            <a:noAutofit/>
          </a:bodyPr>
          <a:lstStyle/>
          <a:p>
            <a:pPr algn="ctr">
              <a:lnSpc>
                <a:spcPct val="107000"/>
              </a:lnSpc>
              <a:spcAft>
                <a:spcPts val="0"/>
              </a:spcAft>
            </a:pPr>
            <a:r>
              <a:rPr lang="sl-SI" sz="800">
                <a:effectLst/>
                <a:latin typeface="Calibri" panose="020F0502020204030204" pitchFamily="34" charset="0"/>
                <a:ea typeface="Calibri" panose="020F0502020204030204" pitchFamily="34" charset="0"/>
                <a:cs typeface="Tahoma" panose="020B0604030504040204" pitchFamily="34"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871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jeni pravokotnik 16"/>
          <p:cNvSpPr>
            <a:spLocks noGrp="1" noChangeArrowheads="1"/>
          </p:cNvSpPr>
          <p:nvPr>
            <p:ph type="title"/>
          </p:nvPr>
        </p:nvSpPr>
        <p:spPr bwMode="auto">
          <a:xfrm>
            <a:off x="442289" y="1281931"/>
            <a:ext cx="11034000" cy="468000"/>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Posojila na področju avtohtonih skupnosti – v pripravi</a:t>
            </a:r>
            <a:endParaRPr kumimoji="0" lang="sl-SI" altLang="sl-SI" sz="3200" b="1" i="0" u="none" strike="noStrike" cap="none" normalizeH="0" baseline="0" dirty="0" smtClean="0">
              <a:ln>
                <a:noFill/>
              </a:ln>
              <a:solidFill>
                <a:schemeClr val="tx2"/>
              </a:solidFill>
              <a:effectLst/>
              <a:latin typeface="Arial" panose="020B0604020202020204" pitchFamily="34" charset="0"/>
            </a:endParaRPr>
          </a:p>
        </p:txBody>
      </p:sp>
      <p:sp>
        <p:nvSpPr>
          <p:cNvPr id="5" name="Left Arrow 4">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TextBox 2"/>
          <p:cNvSpPr txBox="1"/>
          <p:nvPr/>
        </p:nvSpPr>
        <p:spPr>
          <a:xfrm>
            <a:off x="906964" y="2689056"/>
            <a:ext cx="9967865" cy="1292662"/>
          </a:xfrm>
          <a:prstGeom prst="rect">
            <a:avLst/>
          </a:prstGeom>
          <a:noFill/>
        </p:spPr>
        <p:txBody>
          <a:bodyPr wrap="square" rtlCol="0">
            <a:spAutoFit/>
          </a:bodyPr>
          <a:lstStyle/>
          <a:p>
            <a:r>
              <a:rPr lang="sl-SI" sz="1600" b="1" dirty="0" smtClean="0">
                <a:solidFill>
                  <a:schemeClr val="tx2"/>
                </a:solidFill>
                <a:latin typeface="Arial" panose="020B0604020202020204" pitchFamily="34" charset="0"/>
                <a:cs typeface="Arial" panose="020B0604020202020204" pitchFamily="34" charset="0"/>
              </a:rPr>
              <a:t>Končni prejemniki:</a:t>
            </a:r>
          </a:p>
          <a:p>
            <a:pPr marL="285750" indent="-285750">
              <a:buFontTx/>
              <a:buChar char="-"/>
            </a:pPr>
            <a:r>
              <a:rPr lang="sl-SI" sz="1600" dirty="0" smtClean="0">
                <a:solidFill>
                  <a:schemeClr val="tx2"/>
                </a:solidFill>
                <a:latin typeface="Arial" panose="020B0604020202020204" pitchFamily="34" charset="0"/>
                <a:cs typeface="Arial" panose="020B0604020202020204" pitchFamily="34" charset="0"/>
              </a:rPr>
              <a:t>vsa podjetja na območju avtohtonih narodnih skupnosti (gospodarske družbe, </a:t>
            </a:r>
            <a:r>
              <a:rPr lang="sl-SI" sz="1600" dirty="0" err="1" smtClean="0">
                <a:solidFill>
                  <a:schemeClr val="tx2"/>
                </a:solidFill>
                <a:latin typeface="Arial" panose="020B0604020202020204" pitchFamily="34" charset="0"/>
                <a:cs typeface="Arial" panose="020B0604020202020204" pitchFamily="34" charset="0"/>
              </a:rPr>
              <a:t>s.p</a:t>
            </a:r>
            <a:r>
              <a:rPr lang="sl-SI" sz="1600" dirty="0" smtClean="0">
                <a:solidFill>
                  <a:schemeClr val="tx2"/>
                </a:solidFill>
                <a:latin typeface="Arial" panose="020B0604020202020204" pitchFamily="34" charset="0"/>
                <a:cs typeface="Arial" panose="020B0604020202020204" pitchFamily="34" charset="0"/>
              </a:rPr>
              <a:t>., zadruge) </a:t>
            </a:r>
          </a:p>
          <a:p>
            <a:pPr marL="285750" indent="-285750">
              <a:buFontTx/>
              <a:buChar char="-"/>
            </a:pPr>
            <a:r>
              <a:rPr lang="sl-SI" sz="1600" dirty="0" smtClean="0">
                <a:solidFill>
                  <a:schemeClr val="tx2"/>
                </a:solidFill>
                <a:latin typeface="Arial" panose="020B0604020202020204" pitchFamily="34" charset="0"/>
                <a:cs typeface="Arial" panose="020B0604020202020204" pitchFamily="34" charset="0"/>
              </a:rPr>
              <a:t>pri namenu primarne pridelave v kmetijstvu tudi kmetijska gospodarstva</a:t>
            </a:r>
          </a:p>
          <a:p>
            <a:pPr marL="285750" indent="-285750">
              <a:buFontTx/>
              <a:buChar char="-"/>
            </a:pPr>
            <a:r>
              <a:rPr lang="sl-SI" sz="1600" dirty="0" smtClean="0">
                <a:solidFill>
                  <a:schemeClr val="tx2"/>
                </a:solidFill>
                <a:latin typeface="Arial" panose="020B0604020202020204" pitchFamily="34" charset="0"/>
                <a:cs typeface="Arial" panose="020B0604020202020204" pitchFamily="34" charset="0"/>
              </a:rPr>
              <a:t>pri namenu projektov razvojnih institucij za razvojne projekte pa razvojne institucije   </a:t>
            </a:r>
          </a:p>
          <a:p>
            <a:endParaRPr lang="sl-SI" sz="1400" b="1" dirty="0">
              <a:solidFill>
                <a:schemeClr val="tx2"/>
              </a:solidFill>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54181324"/>
              </p:ext>
            </p:extLst>
          </p:nvPr>
        </p:nvGraphicFramePr>
        <p:xfrm>
          <a:off x="1016651" y="4001632"/>
          <a:ext cx="8770146" cy="1321101"/>
        </p:xfrm>
        <a:graphic>
          <a:graphicData uri="http://schemas.openxmlformats.org/drawingml/2006/table">
            <a:tbl>
              <a:tblPr firstRow="1" bandRow="1">
                <a:tableStyleId>{5C22544A-7EE6-4342-B048-85BDC9FD1C3A}</a:tableStyleId>
              </a:tblPr>
              <a:tblGrid>
                <a:gridCol w="2923382"/>
                <a:gridCol w="2923382"/>
                <a:gridCol w="2923382"/>
              </a:tblGrid>
              <a:tr h="579421">
                <a:tc>
                  <a:txBody>
                    <a:bodyPr/>
                    <a:lstStyle/>
                    <a:p>
                      <a:r>
                        <a:rPr lang="sl-SI" sz="1400" dirty="0" smtClean="0">
                          <a:solidFill>
                            <a:schemeClr val="tx2"/>
                          </a:solidFill>
                          <a:latin typeface="Arial" panose="020B0604020202020204" pitchFamily="34" charset="0"/>
                          <a:cs typeface="Arial" panose="020B0604020202020204" pitchFamily="34" charset="0"/>
                        </a:rPr>
                        <a:t>Oblika financiranja</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Višina sredstev</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Max. višina sredstev za končnega prejemnika</a:t>
                      </a:r>
                      <a:endParaRPr lang="sl-SI" sz="1400" dirty="0">
                        <a:solidFill>
                          <a:schemeClr val="tx2"/>
                        </a:solidFill>
                        <a:latin typeface="Arial" panose="020B0604020202020204" pitchFamily="34" charset="0"/>
                        <a:cs typeface="Arial" panose="020B0604020202020204" pitchFamily="34" charset="0"/>
                      </a:endParaRPr>
                    </a:p>
                  </a:txBody>
                  <a:tcPr/>
                </a:tc>
              </a:tr>
              <a:tr h="370840">
                <a:tc>
                  <a:txBody>
                    <a:bodyPr/>
                    <a:lstStyle/>
                    <a:p>
                      <a:r>
                        <a:rPr lang="sl-SI" sz="1400" dirty="0" smtClean="0">
                          <a:solidFill>
                            <a:schemeClr val="tx2"/>
                          </a:solidFill>
                          <a:latin typeface="Arial" panose="020B0604020202020204" pitchFamily="34" charset="0"/>
                          <a:cs typeface="Arial" panose="020B0604020202020204" pitchFamily="34" charset="0"/>
                        </a:rPr>
                        <a:t>Dolžniško financiranje</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4.200.000,00 EUR</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500.000,00 EUR</a:t>
                      </a:r>
                      <a:endParaRPr lang="sl-SI" sz="1400" dirty="0">
                        <a:solidFill>
                          <a:schemeClr val="tx2"/>
                        </a:solidFill>
                        <a:latin typeface="Arial" panose="020B0604020202020204" pitchFamily="34" charset="0"/>
                        <a:cs typeface="Arial" panose="020B0604020202020204" pitchFamily="34" charset="0"/>
                      </a:endParaRPr>
                    </a:p>
                  </a:txBody>
                  <a:tcPr/>
                </a:tc>
              </a:tr>
              <a:tr h="370840">
                <a:tc>
                  <a:txBody>
                    <a:bodyPr/>
                    <a:lstStyle/>
                    <a:p>
                      <a:r>
                        <a:rPr lang="sl-SI" sz="1400" dirty="0" smtClean="0">
                          <a:solidFill>
                            <a:schemeClr val="tx2"/>
                          </a:solidFill>
                          <a:latin typeface="Arial" panose="020B0604020202020204" pitchFamily="34" charset="0"/>
                          <a:cs typeface="Arial" panose="020B0604020202020204" pitchFamily="34" charset="0"/>
                        </a:rPr>
                        <a:t>Nepovratna sredstva</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400.000,00 EUR</a:t>
                      </a:r>
                      <a:endParaRPr lang="sl-SI" sz="1400" dirty="0">
                        <a:solidFill>
                          <a:schemeClr val="tx2"/>
                        </a:solidFill>
                        <a:latin typeface="Arial" panose="020B0604020202020204" pitchFamily="34" charset="0"/>
                        <a:cs typeface="Arial" panose="020B0604020202020204" pitchFamily="34" charset="0"/>
                      </a:endParaRPr>
                    </a:p>
                  </a:txBody>
                  <a:tcPr/>
                </a:tc>
                <a:tc>
                  <a:txBody>
                    <a:bodyPr/>
                    <a:lstStyle/>
                    <a:p>
                      <a:r>
                        <a:rPr lang="sl-SI" sz="1400" dirty="0" smtClean="0">
                          <a:solidFill>
                            <a:schemeClr val="tx2"/>
                          </a:solidFill>
                          <a:latin typeface="Arial" panose="020B0604020202020204" pitchFamily="34" charset="0"/>
                          <a:cs typeface="Arial" panose="020B0604020202020204" pitchFamily="34" charset="0"/>
                        </a:rPr>
                        <a:t>25.000,00 EUR</a:t>
                      </a:r>
                      <a:endParaRPr lang="sl-SI" sz="1400" dirty="0">
                        <a:solidFill>
                          <a:schemeClr val="tx2"/>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396726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5"/>
          <p:cNvSpPr>
            <a:spLocks noGrp="1" noChangeArrowheads="1"/>
          </p:cNvSpPr>
          <p:nvPr>
            <p:ph type="title"/>
          </p:nvPr>
        </p:nvSpPr>
        <p:spPr bwMode="auto">
          <a:xfrm>
            <a:off x="551077" y="1178540"/>
            <a:ext cx="11034000" cy="468000"/>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4B64E"/>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Ugodna posojila na področju obdelave in predelave lesa</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a:hlinkClick r:id="rId3"/>
          </p:cNvPr>
          <p:cNvSpPr txBox="1"/>
          <p:nvPr/>
        </p:nvSpPr>
        <p:spPr>
          <a:xfrm>
            <a:off x="959321" y="1791453"/>
            <a:ext cx="9591284" cy="707886"/>
          </a:xfrm>
          <a:prstGeom prst="rect">
            <a:avLst/>
          </a:prstGeom>
          <a:noFill/>
        </p:spPr>
        <p:txBody>
          <a:bodyPr wrap="square" rtlCol="0">
            <a:spAutoFit/>
          </a:bodyPr>
          <a:lstStyle/>
          <a:p>
            <a:r>
              <a:rPr lang="sl-SI" sz="2000" b="1" u="sng" dirty="0" smtClean="0">
                <a:solidFill>
                  <a:srgbClr val="FF0000"/>
                </a:solidFill>
                <a:latin typeface="Calibri" panose="020F0502020204030204" pitchFamily="34" charset="0"/>
                <a:hlinkClick r:id="rId3"/>
              </a:rPr>
              <a:t>Javni razpis za ugodna posojila projektom na področju obdelave in predelave lesa</a:t>
            </a:r>
            <a:endParaRPr lang="sl-SI" sz="2000" b="1" u="sng" dirty="0" smtClean="0">
              <a:solidFill>
                <a:srgbClr val="FF0000"/>
              </a:solidFill>
              <a:latin typeface="Calibri" panose="020F0502020204030204" pitchFamily="34" charset="0"/>
            </a:endParaRPr>
          </a:p>
          <a:p>
            <a:r>
              <a:rPr lang="sl-SI" sz="2000" b="1" dirty="0" smtClean="0">
                <a:solidFill>
                  <a:srgbClr val="00B050"/>
                </a:solidFill>
                <a:latin typeface="Calibri" panose="020F0502020204030204" pitchFamily="34" charset="0"/>
              </a:rPr>
              <a:t>- ODPRTI RAZPIS</a:t>
            </a:r>
            <a:r>
              <a:rPr lang="sl-SI" sz="2000" dirty="0" smtClean="0">
                <a:solidFill>
                  <a:schemeClr val="tx2"/>
                </a:solidFill>
                <a:latin typeface="Calibri" panose="020F0502020204030204" pitchFamily="34" charset="0"/>
              </a:rPr>
              <a:t>. Prijava do 30.4.2015 oz. do 30.06.2015</a:t>
            </a:r>
            <a:endParaRPr lang="sl-SI" sz="2000" dirty="0">
              <a:solidFill>
                <a:schemeClr val="tx2"/>
              </a:solidFill>
              <a:latin typeface="Calibri" panose="020F0502020204030204" pitchFamily="34" charset="0"/>
            </a:endParaRPr>
          </a:p>
        </p:txBody>
      </p:sp>
      <p:sp>
        <p:nvSpPr>
          <p:cNvPr id="6" name="TextBox 5"/>
          <p:cNvSpPr txBox="1"/>
          <p:nvPr/>
        </p:nvSpPr>
        <p:spPr>
          <a:xfrm>
            <a:off x="959321" y="2593572"/>
            <a:ext cx="9904491" cy="4124206"/>
          </a:xfrm>
          <a:prstGeom prst="rect">
            <a:avLst/>
          </a:prstGeom>
          <a:noFill/>
        </p:spPr>
        <p:txBody>
          <a:bodyPr wrap="square" rtlCol="0">
            <a:spAutoFit/>
          </a:bodyPr>
          <a:lstStyle/>
          <a:p>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6.000.000 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Max. višina sredstev za končnega prejemnika: </a:t>
            </a:r>
            <a:r>
              <a:rPr lang="sl-SI" sz="1600" dirty="0" smtClean="0">
                <a:solidFill>
                  <a:schemeClr val="tx2"/>
                </a:solidFill>
                <a:latin typeface="Arial" panose="020B0604020202020204" pitchFamily="34" charset="0"/>
                <a:cs typeface="Arial" panose="020B0604020202020204" pitchFamily="34" charset="0"/>
              </a:rPr>
              <a:t>500.000 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prejemniki:</a:t>
            </a:r>
          </a:p>
          <a:p>
            <a:r>
              <a:rPr lang="sl-SI" sz="1600" dirty="0" smtClean="0">
                <a:solidFill>
                  <a:schemeClr val="tx2"/>
                </a:solidFill>
                <a:latin typeface="Arial" panose="020B0604020202020204" pitchFamily="34" charset="0"/>
                <a:cs typeface="Arial" panose="020B0604020202020204" pitchFamily="34" charset="0"/>
              </a:rPr>
              <a:t>Vsa podjetja (gospodarske </a:t>
            </a:r>
            <a:r>
              <a:rPr lang="sl-SI" sz="1600" dirty="0">
                <a:solidFill>
                  <a:schemeClr val="tx2"/>
                </a:solidFill>
                <a:latin typeface="Arial" panose="020B0604020202020204" pitchFamily="34" charset="0"/>
                <a:cs typeface="Arial" panose="020B0604020202020204" pitchFamily="34" charset="0"/>
              </a:rPr>
              <a:t>družbe, </a:t>
            </a:r>
            <a:r>
              <a:rPr lang="sl-SI" sz="1600" dirty="0" err="1" smtClean="0">
                <a:solidFill>
                  <a:schemeClr val="tx2"/>
                </a:solidFill>
                <a:latin typeface="Arial" panose="020B0604020202020204" pitchFamily="34" charset="0"/>
                <a:cs typeface="Arial" panose="020B0604020202020204" pitchFamily="34" charset="0"/>
              </a:rPr>
              <a:t>s.p</a:t>
            </a:r>
            <a:r>
              <a:rPr lang="sl-SI" sz="1600" dirty="0" smtClean="0">
                <a:solidFill>
                  <a:schemeClr val="tx2"/>
                </a:solidFill>
                <a:latin typeface="Arial" panose="020B0604020202020204" pitchFamily="34" charset="0"/>
                <a:cs typeface="Arial" panose="020B0604020202020204" pitchFamily="34" charset="0"/>
              </a:rPr>
              <a:t>., zadruge)</a:t>
            </a:r>
          </a:p>
          <a:p>
            <a:endParaRPr lang="sl-SI" sz="1600"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Upravičeni stroški:</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nakup nepremičnin</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gradbeno-obrtniška-instalacijska dela za potrebe novih ali obstoječih objektov</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nakup strojev in opreme</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nakup nematerialnih naložb</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svetovanj MSP-jem</a:t>
            </a:r>
          </a:p>
          <a:p>
            <a:r>
              <a:rPr lang="sl-SI"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endParaRPr lang="sl-SI" sz="1400" dirty="0" smtClean="0">
              <a:solidFill>
                <a:schemeClr val="tx2"/>
              </a:solidFill>
              <a:latin typeface="Calibri" panose="020F0502020204030204" pitchFamily="34" charset="0"/>
            </a:endParaRPr>
          </a:p>
          <a:p>
            <a:endParaRPr lang="sl-SI" sz="1200" dirty="0" smtClean="0">
              <a:solidFill>
                <a:schemeClr val="tx2"/>
              </a:solidFill>
              <a:latin typeface="Calibri" panose="020F0502020204030204" pitchFamily="34" charset="0"/>
            </a:endParaRPr>
          </a:p>
          <a:p>
            <a:endParaRPr lang="sl-SI" sz="12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937234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9"/>
          <p:cNvSpPr>
            <a:spLocks noGrp="1" noChangeArrowheads="1"/>
          </p:cNvSpPr>
          <p:nvPr>
            <p:ph type="title"/>
          </p:nvPr>
        </p:nvSpPr>
        <p:spPr bwMode="auto">
          <a:xfrm>
            <a:off x="581258" y="1264983"/>
            <a:ext cx="11034000" cy="468000"/>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1"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Pred-financiranje projektov – v pripravi </a:t>
            </a:r>
            <a:endParaRPr kumimoji="0" lang="sl-SI" altLang="sl-SI" sz="3200" b="1" i="0" u="none" strike="noStrike" cap="none" normalizeH="0" baseline="0" dirty="0" smtClean="0">
              <a:ln>
                <a:noFill/>
              </a:ln>
              <a:solidFill>
                <a:schemeClr val="tx2"/>
              </a:solidFill>
              <a:effectLst/>
              <a:latin typeface="Arial" panose="020B060402020202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p:cNvSpPr txBox="1"/>
          <p:nvPr/>
        </p:nvSpPr>
        <p:spPr>
          <a:xfrm>
            <a:off x="968721" y="2030136"/>
            <a:ext cx="3055645" cy="338554"/>
          </a:xfrm>
          <a:prstGeom prst="rect">
            <a:avLst/>
          </a:prstGeom>
          <a:noFill/>
        </p:spPr>
        <p:txBody>
          <a:bodyPr wrap="none" rtlCol="0">
            <a:spAutoFit/>
          </a:bodyPr>
          <a:lstStyle/>
          <a:p>
            <a:r>
              <a:rPr lang="sl-SI" sz="1600" dirty="0">
                <a:solidFill>
                  <a:schemeClr val="tx2"/>
                </a:solidFill>
                <a:latin typeface="Arial" panose="020B0604020202020204" pitchFamily="34" charset="0"/>
                <a:cs typeface="Arial" panose="020B0604020202020204" pitchFamily="34" charset="0"/>
              </a:rPr>
              <a:t>P</a:t>
            </a:r>
            <a:r>
              <a:rPr lang="sl-SI" sz="1600" dirty="0" smtClean="0">
                <a:solidFill>
                  <a:schemeClr val="tx2"/>
                </a:solidFill>
                <a:latin typeface="Arial" panose="020B0604020202020204" pitchFamily="34" charset="0"/>
                <a:cs typeface="Arial" panose="020B0604020202020204" pitchFamily="34" charset="0"/>
              </a:rPr>
              <a:t>redvidena objava v maju 2015</a:t>
            </a:r>
            <a:endParaRPr lang="sl-SI" sz="1600" dirty="0">
              <a:solidFill>
                <a:schemeClr val="tx2"/>
              </a:solidFill>
              <a:latin typeface="Arial" panose="020B0604020202020204" pitchFamily="34" charset="0"/>
              <a:cs typeface="Arial" panose="020B0604020202020204" pitchFamily="34" charset="0"/>
            </a:endParaRPr>
          </a:p>
        </p:txBody>
      </p:sp>
      <p:sp>
        <p:nvSpPr>
          <p:cNvPr id="5" name="TextBox 4"/>
          <p:cNvSpPr txBox="1"/>
          <p:nvPr/>
        </p:nvSpPr>
        <p:spPr>
          <a:xfrm>
            <a:off x="968721" y="2447809"/>
            <a:ext cx="10031239" cy="3539430"/>
          </a:xfrm>
          <a:prstGeom prst="rect">
            <a:avLst/>
          </a:prstGeom>
          <a:noFill/>
        </p:spPr>
        <p:txBody>
          <a:bodyPr wrap="square" rtlCol="0">
            <a:spAutoFit/>
          </a:bodyPr>
          <a:lstStyle/>
          <a:p>
            <a:r>
              <a:rPr lang="sl-SI" sz="1600" b="1" dirty="0">
                <a:solidFill>
                  <a:schemeClr val="tx2"/>
                </a:solidFill>
                <a:latin typeface="Arial" panose="020B0604020202020204" pitchFamily="34" charset="0"/>
                <a:cs typeface="Arial" panose="020B0604020202020204" pitchFamily="34" charset="0"/>
              </a:rPr>
              <a:t>Višina </a:t>
            </a:r>
            <a:r>
              <a:rPr lang="sl-SI" sz="1600" b="1" dirty="0" smtClean="0">
                <a:solidFill>
                  <a:schemeClr val="tx2"/>
                </a:solidFill>
                <a:latin typeface="Arial" panose="020B0604020202020204" pitchFamily="34" charset="0"/>
                <a:cs typeface="Arial" panose="020B0604020202020204" pitchFamily="34" charset="0"/>
              </a:rPr>
              <a:t>sredstev</a:t>
            </a:r>
            <a:r>
              <a:rPr lang="sl-SI" sz="1600" b="1" dirty="0">
                <a:solidFill>
                  <a:schemeClr val="tx2"/>
                </a:solidFill>
                <a:latin typeface="Arial" panose="020B0604020202020204" pitchFamily="34" charset="0"/>
                <a:cs typeface="Arial" panose="020B0604020202020204" pitchFamily="34" charset="0"/>
              </a:rPr>
              <a:t>: </a:t>
            </a:r>
            <a:r>
              <a:rPr lang="sl-SI" sz="1600" dirty="0">
                <a:solidFill>
                  <a:schemeClr val="tx2"/>
                </a:solidFill>
                <a:latin typeface="Arial" panose="020B0604020202020204" pitchFamily="34" charset="0"/>
                <a:cs typeface="Arial" panose="020B0604020202020204" pitchFamily="34" charset="0"/>
              </a:rPr>
              <a:t>predvidoma </a:t>
            </a:r>
            <a:r>
              <a:rPr lang="sl-SI" sz="1600" dirty="0" smtClean="0">
                <a:solidFill>
                  <a:schemeClr val="tx2"/>
                </a:solidFill>
                <a:latin typeface="Arial" panose="020B0604020202020204" pitchFamily="34" charset="0"/>
                <a:cs typeface="Arial" panose="020B0604020202020204" pitchFamily="34" charset="0"/>
              </a:rPr>
              <a:t>2.000.000 </a:t>
            </a:r>
            <a:r>
              <a:rPr lang="sl-SI" sz="1600" dirty="0">
                <a:solidFill>
                  <a:schemeClr val="tx2"/>
                </a:solidFill>
                <a:latin typeface="Arial" panose="020B0604020202020204" pitchFamily="34" charset="0"/>
                <a:cs typeface="Arial" panose="020B0604020202020204" pitchFamily="34" charset="0"/>
              </a:rPr>
              <a:t>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Max.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dirty="0" smtClean="0">
                <a:solidFill>
                  <a:schemeClr val="tx2"/>
                </a:solidFill>
                <a:latin typeface="Arial" panose="020B0604020202020204" pitchFamily="34" charset="0"/>
                <a:cs typeface="Arial" panose="020B0604020202020204" pitchFamily="34" charset="0"/>
              </a:rPr>
              <a:t>100.000 </a:t>
            </a:r>
            <a:r>
              <a:rPr lang="sl-SI" sz="1600" dirty="0">
                <a:solidFill>
                  <a:schemeClr val="tx2"/>
                </a:solidFill>
                <a:latin typeface="Arial" panose="020B0604020202020204" pitchFamily="34" charset="0"/>
                <a:cs typeface="Arial" panose="020B0604020202020204" pitchFamily="34" charset="0"/>
              </a:rPr>
              <a:t>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prejemniki:</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pravne osebe (ustanovitelj ali soustanovitelj je država in/ali občina oz. občine in samoupravne narodne skupnosti), npr. RR ustanove, ustanove za izobraževanje, usposabljanje, ustanove zdravstvenega varstva, ustanove za varstvo naravne in kulturne dediščine, lokalne in regionalne agencije, lokalne akcijske skupine, </a:t>
            </a:r>
            <a:r>
              <a:rPr lang="sl-SI" sz="1600" dirty="0" err="1" smtClean="0">
                <a:solidFill>
                  <a:schemeClr val="tx2"/>
                </a:solidFill>
                <a:latin typeface="Arial" panose="020B0604020202020204" pitchFamily="34" charset="0"/>
                <a:cs typeface="Arial" panose="020B0604020202020204" pitchFamily="34" charset="0"/>
              </a:rPr>
              <a:t>ipd</a:t>
            </a:r>
            <a:r>
              <a:rPr lang="sl-SI" sz="1600" dirty="0" smtClean="0">
                <a:solidFill>
                  <a:schemeClr val="tx2"/>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nevladne organizacije (združenja, fundacije, zbornice, društva)</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grozdi (neprofitne pravne osebe)</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pravne osebe zasebnega prava (družbe), kot so: lokalne in regionalne razvojne agencije,  </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javne ustanove za gospodarski razvoj, javna podjetja ter druge pravne osebe (država ali občina delež v lastništvu vlagatelja)</a:t>
            </a:r>
          </a:p>
        </p:txBody>
      </p:sp>
    </p:spTree>
    <p:extLst>
      <p:ext uri="{BB962C8B-B14F-4D97-AF65-F5344CB8AC3E}">
        <p14:creationId xmlns:p14="http://schemas.microsoft.com/office/powerpoint/2010/main" val="4005820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8"/>
          <p:cNvSpPr>
            <a:spLocks noGrp="1" noChangeArrowheads="1"/>
          </p:cNvSpPr>
          <p:nvPr>
            <p:ph type="title"/>
          </p:nvPr>
        </p:nvSpPr>
        <p:spPr bwMode="auto">
          <a:xfrm>
            <a:off x="537291" y="1362083"/>
            <a:ext cx="11034000" cy="468000"/>
          </a:xfrm>
          <a:prstGeom prst="roundRect">
            <a:avLst>
              <a:gd name="adj" fmla="val 16667"/>
            </a:avLst>
          </a:prstGeom>
          <a:gradFill rotWithShape="1">
            <a:gsLst>
              <a:gs pos="0">
                <a:srgbClr val="DAFDA7"/>
              </a:gs>
              <a:gs pos="35001">
                <a:srgbClr val="E4FDC2"/>
              </a:gs>
              <a:gs pos="100000">
                <a:srgbClr val="F5FFE6"/>
              </a:gs>
            </a:gsLst>
            <a:lin ang="16200000" scaled="1"/>
          </a:gra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Izbira izvajalcev regijskih  garancijskih shem</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a:hlinkClick r:id="rId3"/>
          </p:cNvPr>
          <p:cNvSpPr txBox="1"/>
          <p:nvPr/>
        </p:nvSpPr>
        <p:spPr>
          <a:xfrm>
            <a:off x="537291" y="2148996"/>
            <a:ext cx="10569281" cy="400110"/>
          </a:xfrm>
          <a:prstGeom prst="rect">
            <a:avLst/>
          </a:prstGeom>
          <a:noFill/>
          <a:ln>
            <a:noFill/>
          </a:ln>
        </p:spPr>
        <p:txBody>
          <a:bodyPr wrap="square" rtlCol="0">
            <a:spAutoFit/>
          </a:bodyPr>
          <a:lstStyle/>
          <a:p>
            <a:r>
              <a:rPr lang="sl-SI" sz="2000" b="1" u="sng" dirty="0" smtClean="0">
                <a:solidFill>
                  <a:srgbClr val="FF0000"/>
                </a:solidFill>
                <a:latin typeface="Calibri" panose="020F0502020204030204" pitchFamily="34" charset="0"/>
                <a:hlinkClick r:id="rId3"/>
              </a:rPr>
              <a:t>Javni razpis za izbiro izvajalcev regijskih garancijskih shem</a:t>
            </a:r>
            <a:r>
              <a:rPr lang="sl-SI" sz="2000" dirty="0">
                <a:solidFill>
                  <a:schemeClr val="tx2"/>
                </a:solidFill>
                <a:latin typeface="Calibri" panose="020F0502020204030204" pitchFamily="34" charset="0"/>
              </a:rPr>
              <a:t> </a:t>
            </a:r>
            <a:r>
              <a:rPr lang="sl-SI" sz="2000" dirty="0" smtClean="0">
                <a:solidFill>
                  <a:schemeClr val="tx2"/>
                </a:solidFill>
                <a:latin typeface="Calibri" panose="020F0502020204030204" pitchFamily="34" charset="0"/>
              </a:rPr>
              <a:t>– </a:t>
            </a:r>
            <a:r>
              <a:rPr lang="sl-SI" sz="2000" b="1" dirty="0" smtClean="0">
                <a:solidFill>
                  <a:srgbClr val="FF0000"/>
                </a:solidFill>
                <a:latin typeface="Calibri" panose="020F0502020204030204" pitchFamily="34" charset="0"/>
              </a:rPr>
              <a:t>ZAPRTI RAZPIS</a:t>
            </a:r>
            <a:r>
              <a:rPr lang="sl-SI" sz="2000" dirty="0" smtClean="0">
                <a:solidFill>
                  <a:srgbClr val="FF0000"/>
                </a:solidFill>
                <a:latin typeface="Calibri" panose="020F0502020204030204" pitchFamily="34" charset="0"/>
              </a:rPr>
              <a:t> </a:t>
            </a:r>
            <a:endParaRPr lang="sl-SI" sz="2000" dirty="0">
              <a:solidFill>
                <a:srgbClr val="FF0000"/>
              </a:solidFill>
              <a:latin typeface="Calibri" panose="020F0502020204030204" pitchFamily="34" charset="0"/>
            </a:endParaRPr>
          </a:p>
        </p:txBody>
      </p:sp>
      <p:sp>
        <p:nvSpPr>
          <p:cNvPr id="5" name="TextBox 4"/>
          <p:cNvSpPr txBox="1"/>
          <p:nvPr/>
        </p:nvSpPr>
        <p:spPr>
          <a:xfrm>
            <a:off x="617253" y="2868020"/>
            <a:ext cx="10257576" cy="2031325"/>
          </a:xfrm>
          <a:prstGeom prst="rect">
            <a:avLst/>
          </a:prstGeom>
          <a:noFill/>
        </p:spPr>
        <p:txBody>
          <a:bodyPr wrap="square" rtlCol="0">
            <a:spAutoFit/>
          </a:bodyPr>
          <a:lstStyle/>
          <a:p>
            <a:pPr algn="just"/>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10.000.000 EUR</a:t>
            </a:r>
          </a:p>
          <a:p>
            <a:pPr algn="just"/>
            <a:endParaRPr lang="sl-SI" sz="1600" b="1" dirty="0" smtClean="0">
              <a:solidFill>
                <a:schemeClr val="tx2"/>
              </a:solidFill>
              <a:latin typeface="Arial" panose="020B0604020202020204" pitchFamily="34" charset="0"/>
              <a:cs typeface="Arial" panose="020B0604020202020204" pitchFamily="34" charset="0"/>
            </a:endParaRPr>
          </a:p>
          <a:p>
            <a:pPr algn="just"/>
            <a:r>
              <a:rPr lang="sl-SI" sz="1600" b="1" dirty="0" smtClean="0">
                <a:solidFill>
                  <a:schemeClr val="tx2"/>
                </a:solidFill>
                <a:latin typeface="Arial" panose="020B0604020202020204" pitchFamily="34" charset="0"/>
                <a:cs typeface="Arial" panose="020B0604020202020204" pitchFamily="34" charset="0"/>
              </a:rPr>
              <a:t>Max. višina sredstev za končnega prejemnika: </a:t>
            </a:r>
            <a:r>
              <a:rPr lang="sl-SI" sz="1600" dirty="0" smtClean="0">
                <a:solidFill>
                  <a:schemeClr val="tx2"/>
                </a:solidFill>
                <a:latin typeface="Arial" panose="020B0604020202020204" pitchFamily="34" charset="0"/>
                <a:cs typeface="Arial" panose="020B0604020202020204" pitchFamily="34" charset="0"/>
              </a:rPr>
              <a:t>1.200.000 EUR</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Končni prejemniki:</a:t>
            </a:r>
          </a:p>
          <a:p>
            <a:r>
              <a:rPr lang="sl-SI" sz="1600" dirty="0" smtClean="0">
                <a:solidFill>
                  <a:schemeClr val="tx2"/>
                </a:solidFill>
                <a:latin typeface="Arial" panose="020B0604020202020204" pitchFamily="34" charset="0"/>
                <a:cs typeface="Arial" panose="020B0604020202020204" pitchFamily="34" charset="0"/>
              </a:rPr>
              <a:t>Izvajalci shem – pravni subjekti, ki imajo pooblastilo oz. sklep razvojnega sveta regije za izvajanje garancijskih shem po razpisu in izpolnjujejo v razpisu zahtevane pogoje </a:t>
            </a:r>
          </a:p>
          <a:p>
            <a:endParaRPr lang="sl-SI" sz="1400" dirty="0">
              <a:solidFill>
                <a:schemeClr val="tx2"/>
              </a:solidFill>
              <a:latin typeface="Calibri" panose="020F0502020204030204" pitchFamily="34" charset="0"/>
            </a:endParaRPr>
          </a:p>
        </p:txBody>
      </p:sp>
    </p:spTree>
    <p:extLst>
      <p:ext uri="{BB962C8B-B14F-4D97-AF65-F5344CB8AC3E}">
        <p14:creationId xmlns:p14="http://schemas.microsoft.com/office/powerpoint/2010/main" val="3587934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05" y="1024914"/>
            <a:ext cx="10261429" cy="745571"/>
          </a:xfrm>
        </p:spPr>
        <p:txBody>
          <a:bodyPr>
            <a:normAutofit/>
          </a:bodyPr>
          <a:lstStyle/>
          <a:p>
            <a:r>
              <a:rPr lang="sl-SI" sz="3200" b="1" cap="none" dirty="0" smtClean="0">
                <a:solidFill>
                  <a:srgbClr val="0070C0"/>
                </a:solidFill>
                <a:latin typeface="Arial" panose="020B0604020202020204" pitchFamily="34" charset="0"/>
                <a:cs typeface="Arial" panose="020B0604020202020204" pitchFamily="34" charset="0"/>
              </a:rPr>
              <a:t>Novosti pri aktualnih finančnih instrumentih</a:t>
            </a:r>
            <a:endParaRPr lang="sl-SI" sz="3200" b="1" cap="none"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3"/>
          </p:nvPr>
        </p:nvSpPr>
        <p:spPr>
          <a:xfrm>
            <a:off x="561405" y="1582226"/>
            <a:ext cx="10384324" cy="5051834"/>
          </a:xfrm>
        </p:spPr>
        <p:txBody>
          <a:bodyPr>
            <a:normAutofit/>
          </a:bodyPr>
          <a:lstStyle/>
          <a:p>
            <a:pPr marL="0" indent="0">
              <a:buNone/>
            </a:pPr>
            <a:r>
              <a:rPr lang="sl-SI" sz="2000" b="1" dirty="0">
                <a:solidFill>
                  <a:schemeClr val="tx2"/>
                </a:solidFill>
                <a:latin typeface="Arial" panose="020B0604020202020204" pitchFamily="34" charset="0"/>
                <a:cs typeface="Arial" panose="020B0604020202020204" pitchFamily="34" charset="0"/>
              </a:rPr>
              <a:t>Novosti glede spodbud preko </a:t>
            </a:r>
            <a:r>
              <a:rPr lang="sl-SI" sz="2000" b="1" u="sng" dirty="0">
                <a:solidFill>
                  <a:schemeClr val="tx2"/>
                </a:solidFill>
                <a:latin typeface="Arial" panose="020B0604020202020204" pitchFamily="34" charset="0"/>
                <a:cs typeface="Arial" panose="020B0604020202020204" pitchFamily="34" charset="0"/>
              </a:rPr>
              <a:t>SID </a:t>
            </a:r>
            <a:r>
              <a:rPr lang="sl-SI" sz="2000" b="1" u="sng" dirty="0" smtClean="0">
                <a:solidFill>
                  <a:schemeClr val="tx2"/>
                </a:solidFill>
                <a:latin typeface="Arial" panose="020B0604020202020204" pitchFamily="34" charset="0"/>
                <a:cs typeface="Arial" panose="020B0604020202020204" pitchFamily="34" charset="0"/>
              </a:rPr>
              <a:t>banke</a:t>
            </a:r>
            <a:r>
              <a:rPr lang="sl-SI" sz="2000" dirty="0" smtClean="0">
                <a:solidFill>
                  <a:schemeClr val="tx2"/>
                </a:solidFill>
                <a:latin typeface="Arial" panose="020B0604020202020204" pitchFamily="34" charset="0"/>
                <a:cs typeface="Arial" panose="020B0604020202020204" pitchFamily="34" charset="0"/>
              </a:rPr>
              <a:t>:</a:t>
            </a:r>
          </a:p>
          <a:p>
            <a:pPr marL="0" indent="0">
              <a:buNone/>
            </a:pPr>
            <a:endParaRPr lang="sl-SI" sz="2000" b="1" dirty="0">
              <a:solidFill>
                <a:srgbClr val="7030A0"/>
              </a:solidFill>
              <a:latin typeface="Arial" panose="020B0604020202020204" pitchFamily="34" charset="0"/>
              <a:cs typeface="Arial" panose="020B0604020202020204" pitchFamily="34" charset="0"/>
            </a:endParaRPr>
          </a:p>
          <a:p>
            <a:pPr marL="0" indent="0">
              <a:buNone/>
            </a:pPr>
            <a:r>
              <a:rPr lang="sl-SI" sz="2000" dirty="0" smtClean="0">
                <a:solidFill>
                  <a:schemeClr val="tx2"/>
                </a:solidFill>
                <a:latin typeface="Arial" panose="020B0604020202020204" pitchFamily="34" charset="0"/>
                <a:cs typeface="Arial" panose="020B0604020202020204" pitchFamily="34" charset="0"/>
              </a:rPr>
              <a:t>Posojilni sklad:</a:t>
            </a:r>
          </a:p>
          <a:p>
            <a:r>
              <a:rPr lang="sl-SI" sz="2000" dirty="0" smtClean="0">
                <a:solidFill>
                  <a:schemeClr val="tx2"/>
                </a:solidFill>
                <a:latin typeface="Arial" panose="020B0604020202020204" pitchFamily="34" charset="0"/>
                <a:cs typeface="Arial" panose="020B0604020202020204" pitchFamily="34" charset="0"/>
              </a:rPr>
              <a:t>Dostopnost</a:t>
            </a:r>
            <a:r>
              <a:rPr lang="sl-SI" sz="2000" b="1" dirty="0" smtClean="0">
                <a:solidFill>
                  <a:schemeClr val="tx2"/>
                </a:solidFill>
                <a:latin typeface="Arial" panose="020B0604020202020204" pitchFamily="34" charset="0"/>
                <a:cs typeface="Arial" panose="020B0604020202020204" pitchFamily="34" charset="0"/>
              </a:rPr>
              <a:t> </a:t>
            </a:r>
            <a:r>
              <a:rPr lang="sl-SI" sz="2000" b="1" dirty="0">
                <a:solidFill>
                  <a:schemeClr val="tx2"/>
                </a:solidFill>
                <a:latin typeface="Arial" panose="020B0604020202020204" pitchFamily="34" charset="0"/>
                <a:cs typeface="Arial" panose="020B0604020202020204" pitchFamily="34" charset="0"/>
              </a:rPr>
              <a:t>širši ciljni skupini podjetij </a:t>
            </a:r>
            <a:endParaRPr lang="sl-SI" sz="2000" b="1" dirty="0" smtClean="0">
              <a:solidFill>
                <a:schemeClr val="tx2"/>
              </a:solidFill>
              <a:latin typeface="Arial" panose="020B0604020202020204" pitchFamily="34" charset="0"/>
              <a:cs typeface="Arial" panose="020B0604020202020204" pitchFamily="34" charset="0"/>
            </a:endParaRPr>
          </a:p>
          <a:p>
            <a:pPr lvl="1"/>
            <a:r>
              <a:rPr lang="sl-SI" sz="1600" dirty="0" smtClean="0">
                <a:solidFill>
                  <a:schemeClr val="tx2"/>
                </a:solidFill>
                <a:latin typeface="Arial" panose="020B0604020202020204" pitchFamily="34" charset="0"/>
                <a:cs typeface="Arial" panose="020B0604020202020204" pitchFamily="34" charset="0"/>
              </a:rPr>
              <a:t>povečanje </a:t>
            </a:r>
            <a:r>
              <a:rPr lang="sl-SI" sz="1600" dirty="0">
                <a:solidFill>
                  <a:schemeClr val="tx2"/>
                </a:solidFill>
                <a:latin typeface="Arial" panose="020B0604020202020204" pitchFamily="34" charset="0"/>
                <a:cs typeface="Arial" panose="020B0604020202020204" pitchFamily="34" charset="0"/>
              </a:rPr>
              <a:t>dovoljenega razmerja med neto finančnim dolgom in EBITDA </a:t>
            </a:r>
            <a:r>
              <a:rPr lang="sl-SI" sz="1600" dirty="0" smtClean="0">
                <a:solidFill>
                  <a:schemeClr val="tx2"/>
                </a:solidFill>
                <a:latin typeface="Arial" panose="020B0604020202020204" pitchFamily="34" charset="0"/>
                <a:cs typeface="Arial" panose="020B0604020202020204" pitchFamily="34" charset="0"/>
              </a:rPr>
              <a:t>na 6</a:t>
            </a:r>
            <a:endParaRPr lang="sl-SI" sz="1600" dirty="0">
              <a:solidFill>
                <a:schemeClr val="tx2"/>
              </a:solidFill>
              <a:latin typeface="Arial" panose="020B0604020202020204" pitchFamily="34" charset="0"/>
              <a:cs typeface="Arial" panose="020B0604020202020204" pitchFamily="34" charset="0"/>
            </a:endParaRPr>
          </a:p>
          <a:p>
            <a:pPr lvl="1"/>
            <a:r>
              <a:rPr lang="sl-SI" sz="1600" dirty="0" smtClean="0">
                <a:solidFill>
                  <a:schemeClr val="tx2"/>
                </a:solidFill>
                <a:latin typeface="Arial" panose="020B0604020202020204" pitchFamily="34" charset="0"/>
                <a:cs typeface="Arial" panose="020B0604020202020204" pitchFamily="34" charset="0"/>
              </a:rPr>
              <a:t>zmanjšanje </a:t>
            </a:r>
            <a:r>
              <a:rPr lang="sl-SI" sz="1600" dirty="0">
                <a:solidFill>
                  <a:schemeClr val="tx2"/>
                </a:solidFill>
                <a:latin typeface="Arial" panose="020B0604020202020204" pitchFamily="34" charset="0"/>
                <a:cs typeface="Arial" panose="020B0604020202020204" pitchFamily="34" charset="0"/>
              </a:rPr>
              <a:t>zahtevanega števila zaposlenih pri končnih prejemnikih iz 3 na </a:t>
            </a:r>
            <a:r>
              <a:rPr lang="sl-SI" sz="1600" dirty="0" smtClean="0">
                <a:solidFill>
                  <a:schemeClr val="tx2"/>
                </a:solidFill>
                <a:latin typeface="Arial" panose="020B0604020202020204" pitchFamily="34" charset="0"/>
                <a:cs typeface="Arial" panose="020B0604020202020204" pitchFamily="34" charset="0"/>
              </a:rPr>
              <a:t>2 </a:t>
            </a:r>
            <a:endParaRPr lang="sl-SI" sz="1600" dirty="0">
              <a:solidFill>
                <a:schemeClr val="tx2"/>
              </a:solidFill>
              <a:latin typeface="Arial" panose="020B0604020202020204" pitchFamily="34" charset="0"/>
              <a:cs typeface="Arial" panose="020B0604020202020204" pitchFamily="34" charset="0"/>
            </a:endParaRPr>
          </a:p>
          <a:p>
            <a:pPr lvl="1"/>
            <a:r>
              <a:rPr lang="sl-SI" sz="1600" dirty="0" smtClean="0">
                <a:solidFill>
                  <a:schemeClr val="tx2"/>
                </a:solidFill>
                <a:latin typeface="Arial" panose="020B0604020202020204" pitchFamily="34" charset="0"/>
                <a:cs typeface="Arial" panose="020B0604020202020204" pitchFamily="34" charset="0"/>
              </a:rPr>
              <a:t>znižanje </a:t>
            </a:r>
            <a:r>
              <a:rPr lang="sl-SI" sz="1600" dirty="0">
                <a:solidFill>
                  <a:schemeClr val="tx2"/>
                </a:solidFill>
                <a:latin typeface="Arial" panose="020B0604020202020204" pitchFamily="34" charset="0"/>
                <a:cs typeface="Arial" panose="020B0604020202020204" pitchFamily="34" charset="0"/>
              </a:rPr>
              <a:t>minimalnega zneska posojila iz 100.000 na 30.000 </a:t>
            </a:r>
            <a:r>
              <a:rPr lang="sl-SI" sz="1600" dirty="0" smtClean="0">
                <a:solidFill>
                  <a:schemeClr val="tx2"/>
                </a:solidFill>
                <a:latin typeface="Arial" panose="020B0604020202020204" pitchFamily="34" charset="0"/>
                <a:cs typeface="Arial" panose="020B0604020202020204" pitchFamily="34" charset="0"/>
              </a:rPr>
              <a:t>EUR  </a:t>
            </a:r>
          </a:p>
          <a:p>
            <a:r>
              <a:rPr lang="sl-SI" sz="2000" dirty="0" smtClean="0">
                <a:solidFill>
                  <a:schemeClr val="tx2"/>
                </a:solidFill>
                <a:latin typeface="Arial" panose="020B0604020202020204" pitchFamily="34" charset="0"/>
                <a:cs typeface="Arial" panose="020B0604020202020204" pitchFamily="34" charset="0"/>
              </a:rPr>
              <a:t>Podaljšanje roka za prijavo </a:t>
            </a:r>
            <a:r>
              <a:rPr lang="sl-SI" sz="2000" b="1" dirty="0" smtClean="0">
                <a:solidFill>
                  <a:schemeClr val="tx2"/>
                </a:solidFill>
                <a:latin typeface="Arial" panose="020B0604020202020204" pitchFamily="34" charset="0"/>
                <a:cs typeface="Arial" panose="020B0604020202020204" pitchFamily="34" charset="0"/>
              </a:rPr>
              <a:t>31.12.2015</a:t>
            </a:r>
          </a:p>
          <a:p>
            <a:pPr marL="0" indent="0">
              <a:buNone/>
            </a:pPr>
            <a:r>
              <a:rPr lang="sl-SI" sz="2000" dirty="0" smtClean="0">
                <a:solidFill>
                  <a:schemeClr val="tx2"/>
                </a:solidFill>
                <a:latin typeface="Arial" panose="020B0604020202020204" pitchFamily="34" charset="0"/>
                <a:cs typeface="Arial" panose="020B0604020202020204" pitchFamily="34" charset="0"/>
              </a:rPr>
              <a:t> </a:t>
            </a:r>
          </a:p>
          <a:p>
            <a:pPr marL="0" indent="0">
              <a:buNone/>
            </a:pPr>
            <a:r>
              <a:rPr lang="sl-SI" sz="2000" dirty="0" smtClean="0">
                <a:solidFill>
                  <a:schemeClr val="tx2"/>
                </a:solidFill>
                <a:latin typeface="Arial" panose="020B0604020202020204" pitchFamily="34" charset="0"/>
                <a:cs typeface="Arial" panose="020B0604020202020204" pitchFamily="34" charset="0"/>
              </a:rPr>
              <a:t>Kreditna linija za financiranje tehnološko razvojnih projektov: </a:t>
            </a:r>
          </a:p>
          <a:p>
            <a:r>
              <a:rPr lang="sl-SI" sz="2000" dirty="0" smtClean="0">
                <a:solidFill>
                  <a:schemeClr val="tx2"/>
                </a:solidFill>
                <a:latin typeface="Arial" panose="020B0604020202020204" pitchFamily="34" charset="0"/>
                <a:cs typeface="Arial" panose="020B0604020202020204" pitchFamily="34" charset="0"/>
              </a:rPr>
              <a:t>podaljšan rok za prijavo </a:t>
            </a:r>
            <a:r>
              <a:rPr lang="sl-SI" sz="2000" b="1" dirty="0" smtClean="0">
                <a:solidFill>
                  <a:schemeClr val="tx2"/>
                </a:solidFill>
                <a:latin typeface="Arial" panose="020B0604020202020204" pitchFamily="34" charset="0"/>
                <a:cs typeface="Arial" panose="020B0604020202020204" pitchFamily="34" charset="0"/>
              </a:rPr>
              <a:t>31.12.2015</a:t>
            </a:r>
            <a:endParaRPr lang="sl-SI" sz="2000" dirty="0" smtClean="0">
              <a:solidFill>
                <a:schemeClr val="tx2"/>
              </a:solidFill>
              <a:latin typeface="Arial" panose="020B0604020202020204" pitchFamily="34" charset="0"/>
              <a:cs typeface="Arial" panose="020B0604020202020204" pitchFamily="34" charset="0"/>
            </a:endParaRPr>
          </a:p>
          <a:p>
            <a:pPr marL="457200" lvl="1" indent="0">
              <a:buNone/>
            </a:pPr>
            <a:endParaRPr lang="sl-SI" sz="2100" dirty="0">
              <a:solidFill>
                <a:schemeClr val="tx2"/>
              </a:solidFill>
              <a:latin typeface="Arial" panose="020B0604020202020204" pitchFamily="34" charset="0"/>
              <a:cs typeface="Arial" panose="020B0604020202020204" pitchFamily="34" charset="0"/>
            </a:endParaRPr>
          </a:p>
        </p:txBody>
      </p:sp>
      <p:sp>
        <p:nvSpPr>
          <p:cNvPr id="4" name="Left Arrow 3">
            <a:hlinkClick r:id="rId3"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6" name="Picture 5"/>
          <p:cNvPicPr>
            <a:picLocks noChangeAspect="1"/>
          </p:cNvPicPr>
          <p:nvPr/>
        </p:nvPicPr>
        <p:blipFill>
          <a:blip r:embed="rId4"/>
          <a:stretch>
            <a:fillRect/>
          </a:stretch>
        </p:blipFill>
        <p:spPr>
          <a:xfrm>
            <a:off x="6843099" y="1651314"/>
            <a:ext cx="4211182" cy="1093115"/>
          </a:xfrm>
          <a:prstGeom prst="rect">
            <a:avLst/>
          </a:prstGeom>
        </p:spPr>
      </p:pic>
    </p:spTree>
    <p:extLst>
      <p:ext uri="{BB962C8B-B14F-4D97-AF65-F5344CB8AC3E}">
        <p14:creationId xmlns:p14="http://schemas.microsoft.com/office/powerpoint/2010/main" val="2468992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05" y="1024915"/>
            <a:ext cx="10261429" cy="541336"/>
          </a:xfrm>
        </p:spPr>
        <p:txBody>
          <a:bodyPr>
            <a:normAutofit fontScale="90000"/>
          </a:bodyPr>
          <a:lstStyle/>
          <a:p>
            <a:r>
              <a:rPr lang="sl-SI" sz="3200" b="1" cap="none" dirty="0" smtClean="0">
                <a:solidFill>
                  <a:srgbClr val="0070C0"/>
                </a:solidFill>
              </a:rPr>
              <a:t>Novosti pri aktualnih finančnih instrumentih</a:t>
            </a:r>
            <a:endParaRPr lang="sl-SI" sz="3200" b="1" cap="none" dirty="0">
              <a:solidFill>
                <a:srgbClr val="0070C0"/>
              </a:solidFill>
            </a:endParaRPr>
          </a:p>
        </p:txBody>
      </p:sp>
      <p:sp>
        <p:nvSpPr>
          <p:cNvPr id="3" name="Content Placeholder 2"/>
          <p:cNvSpPr>
            <a:spLocks noGrp="1"/>
          </p:cNvSpPr>
          <p:nvPr>
            <p:ph type="body" sz="quarter" idx="13"/>
          </p:nvPr>
        </p:nvSpPr>
        <p:spPr>
          <a:xfrm>
            <a:off x="561405" y="1770485"/>
            <a:ext cx="10835938" cy="5272756"/>
          </a:xfrm>
        </p:spPr>
        <p:txBody>
          <a:bodyPr>
            <a:normAutofit/>
          </a:bodyPr>
          <a:lstStyle/>
          <a:p>
            <a:pPr marL="0" indent="0">
              <a:lnSpc>
                <a:spcPct val="80000"/>
              </a:lnSpc>
              <a:buNone/>
            </a:pPr>
            <a:r>
              <a:rPr lang="sl-SI" sz="2000" b="1" dirty="0">
                <a:solidFill>
                  <a:schemeClr val="tx2"/>
                </a:solidFill>
                <a:latin typeface="Arial" panose="020B0604020202020204" pitchFamily="34" charset="0"/>
                <a:cs typeface="Arial" panose="020B0604020202020204" pitchFamily="34" charset="0"/>
              </a:rPr>
              <a:t>Novosti glede spodbud preko </a:t>
            </a:r>
            <a:r>
              <a:rPr lang="sl-SI" sz="2000" b="1" u="sng" dirty="0" smtClean="0">
                <a:solidFill>
                  <a:schemeClr val="tx2"/>
                </a:solidFill>
                <a:latin typeface="Arial" panose="020B0604020202020204" pitchFamily="34" charset="0"/>
                <a:cs typeface="Arial" panose="020B0604020202020204" pitchFamily="34" charset="0"/>
              </a:rPr>
              <a:t>Slovenskega podjetniškega sklada</a:t>
            </a:r>
            <a:r>
              <a:rPr lang="sl-SI" sz="2000" b="1" dirty="0" smtClean="0">
                <a:solidFill>
                  <a:schemeClr val="tx2"/>
                </a:solidFill>
                <a:latin typeface="Arial" panose="020B0604020202020204" pitchFamily="34" charset="0"/>
                <a:cs typeface="Arial" panose="020B0604020202020204" pitchFamily="34" charset="0"/>
              </a:rPr>
              <a:t>:</a:t>
            </a:r>
            <a:endParaRPr lang="sl-SI" sz="2000" b="1" dirty="0">
              <a:solidFill>
                <a:schemeClr val="tx2"/>
              </a:solidFill>
              <a:latin typeface="Arial" panose="020B0604020202020204" pitchFamily="34" charset="0"/>
              <a:cs typeface="Arial" panose="020B0604020202020204" pitchFamily="34" charset="0"/>
            </a:endParaRPr>
          </a:p>
          <a:p>
            <a:pPr marL="0" indent="0">
              <a:buNone/>
            </a:pPr>
            <a:endParaRPr lang="sl-SI" sz="2000" b="1" dirty="0" smtClean="0">
              <a:solidFill>
                <a:schemeClr val="tx2"/>
              </a:solidFill>
              <a:latin typeface="Calibri" panose="020F0502020204030204" pitchFamily="34" charset="0"/>
            </a:endParaRPr>
          </a:p>
          <a:p>
            <a:pPr marL="0" indent="0">
              <a:buNone/>
            </a:pPr>
            <a:r>
              <a:rPr lang="sl-SI" sz="2000" b="1" dirty="0" smtClean="0">
                <a:solidFill>
                  <a:schemeClr val="tx2"/>
                </a:solidFill>
                <a:latin typeface="Calibri" panose="020F0502020204030204" pitchFamily="34" charset="0"/>
              </a:rPr>
              <a:t>SPS „dvojček“ </a:t>
            </a:r>
            <a:r>
              <a:rPr lang="sl-SI" sz="2000" b="1" dirty="0">
                <a:solidFill>
                  <a:schemeClr val="tx2"/>
                </a:solidFill>
                <a:latin typeface="Calibri" panose="020F0502020204030204" pitchFamily="34" charset="0"/>
              </a:rPr>
              <a:t>= finančna spodbuda + vsebinska podpora </a:t>
            </a:r>
            <a:r>
              <a:rPr lang="sl-SI" sz="2000" b="1" dirty="0" smtClean="0">
                <a:solidFill>
                  <a:schemeClr val="tx2"/>
                </a:solidFill>
                <a:latin typeface="Calibri" panose="020F0502020204030204" pitchFamily="34" charset="0"/>
              </a:rPr>
              <a:t>(mentorstvo, usposabljanje, mreženje)</a:t>
            </a:r>
            <a:endParaRPr lang="sl-SI" sz="2000" dirty="0">
              <a:solidFill>
                <a:schemeClr val="tx2"/>
              </a:solidFill>
              <a:latin typeface="Calibri" panose="020F0502020204030204" pitchFamily="34" charset="0"/>
            </a:endParaRPr>
          </a:p>
          <a:p>
            <a:pPr marL="0" indent="0">
              <a:buNone/>
            </a:pPr>
            <a:endParaRPr lang="sl-SI" sz="2000" dirty="0">
              <a:latin typeface="Calibri" panose="020F0502020204030204" pitchFamily="34" charset="0"/>
            </a:endParaRPr>
          </a:p>
        </p:txBody>
      </p:sp>
      <p:sp>
        <p:nvSpPr>
          <p:cNvPr id="4" name="Left Arrow 3">
            <a:hlinkClick r:id="rId3"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026" name="Slika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8892" y="2844387"/>
            <a:ext cx="6629740" cy="3746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5"/>
          <a:stretch>
            <a:fillRect/>
          </a:stretch>
        </p:blipFill>
        <p:spPr>
          <a:xfrm>
            <a:off x="8819356" y="1499890"/>
            <a:ext cx="2932042" cy="892179"/>
          </a:xfrm>
          <a:prstGeom prst="rect">
            <a:avLst/>
          </a:prstGeom>
        </p:spPr>
      </p:pic>
    </p:spTree>
    <p:extLst>
      <p:ext uri="{BB962C8B-B14F-4D97-AF65-F5344CB8AC3E}">
        <p14:creationId xmlns:p14="http://schemas.microsoft.com/office/powerpoint/2010/main" val="1572911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52" y="1054220"/>
            <a:ext cx="11144816" cy="563578"/>
          </a:xfrm>
        </p:spPr>
        <p:txBody>
          <a:bodyPr>
            <a:noAutofit/>
          </a:bodyPr>
          <a:lstStyle/>
          <a:p>
            <a:pPr algn="ctr"/>
            <a:r>
              <a:rPr lang="sl-SI" sz="3200" b="1" cap="none" dirty="0" smtClean="0">
                <a:solidFill>
                  <a:srgbClr val="0070C0"/>
                </a:solidFill>
                <a:latin typeface="Calibri" panose="020F0502020204030204" pitchFamily="34" charset="0"/>
              </a:rPr>
              <a:t>Napovedi sprememb v novi finančni perspektivi</a:t>
            </a:r>
            <a:endParaRPr lang="sl-SI" sz="3200" b="1" cap="none" dirty="0">
              <a:solidFill>
                <a:srgbClr val="0070C0"/>
              </a:solidFill>
              <a:latin typeface="Calibri" panose="020F0502020204030204" pitchFamily="34" charset="0"/>
            </a:endParaRPr>
          </a:p>
        </p:txBody>
      </p:sp>
      <p:sp>
        <p:nvSpPr>
          <p:cNvPr id="3" name="Content Placeholder 2"/>
          <p:cNvSpPr>
            <a:spLocks noGrp="1"/>
          </p:cNvSpPr>
          <p:nvPr>
            <p:ph type="body" sz="quarter" idx="13"/>
          </p:nvPr>
        </p:nvSpPr>
        <p:spPr>
          <a:xfrm>
            <a:off x="439005" y="1617798"/>
            <a:ext cx="11244404" cy="5549774"/>
          </a:xfrm>
        </p:spPr>
        <p:txBody>
          <a:bodyPr>
            <a:noAutofit/>
          </a:bodyPr>
          <a:lstStyle/>
          <a:p>
            <a:pPr marL="0" indent="0">
              <a:spcBef>
                <a:spcPts val="0"/>
              </a:spcBef>
              <a:spcAft>
                <a:spcPts val="0"/>
              </a:spcAft>
              <a:buNone/>
            </a:pPr>
            <a:r>
              <a:rPr lang="sl-SI" sz="2000" b="1" dirty="0" smtClean="0">
                <a:solidFill>
                  <a:schemeClr val="tx2"/>
                </a:solidFill>
                <a:latin typeface="Arial" panose="020B0604020202020204" pitchFamily="34" charset="0"/>
                <a:cs typeface="Arial" panose="020B0604020202020204" pitchFamily="34" charset="0"/>
              </a:rPr>
              <a:t>Razvojna </a:t>
            </a:r>
            <a:r>
              <a:rPr lang="sl-SI" sz="2000" b="1" dirty="0">
                <a:solidFill>
                  <a:schemeClr val="tx2"/>
                </a:solidFill>
                <a:latin typeface="Arial" panose="020B0604020202020204" pitchFamily="34" charset="0"/>
                <a:cs typeface="Arial" panose="020B0604020202020204" pitchFamily="34" charset="0"/>
              </a:rPr>
              <a:t>platforma</a:t>
            </a:r>
            <a:r>
              <a:rPr lang="sl-SI" sz="2000" dirty="0">
                <a:solidFill>
                  <a:schemeClr val="tx2"/>
                </a:solidFill>
                <a:latin typeface="Arial" panose="020B0604020202020204" pitchFamily="34" charset="0"/>
                <a:cs typeface="Arial" panose="020B0604020202020204" pitchFamily="34" charset="0"/>
              </a:rPr>
              <a:t> </a:t>
            </a:r>
          </a:p>
          <a:p>
            <a:pPr lvl="0">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jasna </a:t>
            </a:r>
            <a:r>
              <a:rPr lang="sl-SI" sz="1600" dirty="0">
                <a:solidFill>
                  <a:schemeClr val="tx2"/>
                </a:solidFill>
                <a:latin typeface="Arial" panose="020B0604020202020204" pitchFamily="34" charset="0"/>
                <a:cs typeface="Arial" panose="020B0604020202020204" pitchFamily="34" charset="0"/>
              </a:rPr>
              <a:t>razmejitev in določitev fokusa ukrepov za vsako </a:t>
            </a:r>
            <a:r>
              <a:rPr lang="sl-SI" sz="1600" dirty="0" smtClean="0">
                <a:solidFill>
                  <a:schemeClr val="tx2"/>
                </a:solidFill>
                <a:latin typeface="Arial" panose="020B0604020202020204" pitchFamily="34" charset="0"/>
                <a:cs typeface="Arial" panose="020B0604020202020204" pitchFamily="34" charset="0"/>
              </a:rPr>
              <a:t>(izvajalsko) institucijo</a:t>
            </a:r>
            <a:endParaRPr lang="sl-SI" sz="1600" dirty="0">
              <a:solidFill>
                <a:schemeClr val="tx2"/>
              </a:solidFill>
              <a:latin typeface="Arial" panose="020B0604020202020204" pitchFamily="34" charset="0"/>
              <a:cs typeface="Arial" panose="020B0604020202020204" pitchFamily="34" charset="0"/>
            </a:endParaRPr>
          </a:p>
          <a:p>
            <a:pPr lvl="0">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sodelovanje SVRK, MGRT, Slovenski podjetniški sklad, Slovenski regionalno razvojni sklad, SID banka, idr.</a:t>
            </a:r>
            <a:endParaRPr lang="sl-SI" sz="1600" dirty="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endParaRPr lang="sl-SI" sz="1800" b="1" dirty="0" smtClean="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r>
              <a:rPr lang="sl-SI" sz="1800" b="1" dirty="0" smtClean="0">
                <a:solidFill>
                  <a:schemeClr val="tx2"/>
                </a:solidFill>
                <a:latin typeface="Arial" panose="020B0604020202020204" pitchFamily="34" charset="0"/>
                <a:cs typeface="Arial" panose="020B0604020202020204" pitchFamily="34" charset="0"/>
              </a:rPr>
              <a:t>Usmeritev v povratne vire financiranja</a:t>
            </a:r>
            <a:endParaRPr lang="sl-SI" sz="1800" dirty="0" smtClean="0">
              <a:solidFill>
                <a:schemeClr val="tx2"/>
              </a:solidFill>
              <a:latin typeface="Arial" panose="020B0604020202020204" pitchFamily="34" charset="0"/>
              <a:cs typeface="Arial" panose="020B0604020202020204" pitchFamily="34" charset="0"/>
            </a:endParaRP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Povratni viri: investicije</a:t>
            </a: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Nepovratna sredstva:  RRI, vsebinska podpora preko enostavnih ukrepov (vavčerji), celovito podporno okolje</a:t>
            </a:r>
            <a:endParaRPr lang="sl-SI" sz="1600" dirty="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r>
              <a:rPr lang="sl-SI" sz="1600" dirty="0" smtClean="0">
                <a:solidFill>
                  <a:schemeClr val="tx2"/>
                </a:solidFill>
                <a:latin typeface="Arial" panose="020B0604020202020204" pitchFamily="34" charset="0"/>
                <a:cs typeface="Arial" panose="020B0604020202020204" pitchFamily="34" charset="0"/>
              </a:rPr>
              <a:t>Predvidena višina </a:t>
            </a:r>
            <a:r>
              <a:rPr lang="sl-SI" sz="1600" dirty="0">
                <a:solidFill>
                  <a:schemeClr val="tx2"/>
                </a:solidFill>
                <a:latin typeface="Arial" panose="020B0604020202020204" pitchFamily="34" charset="0"/>
                <a:cs typeface="Arial" panose="020B0604020202020204" pitchFamily="34" charset="0"/>
              </a:rPr>
              <a:t>sredstev: za </a:t>
            </a:r>
            <a:r>
              <a:rPr lang="sl-SI" sz="1600" dirty="0" smtClean="0">
                <a:solidFill>
                  <a:schemeClr val="tx2"/>
                </a:solidFill>
                <a:latin typeface="Arial" panose="020B0604020202020204" pitchFamily="34" charset="0"/>
                <a:cs typeface="Arial" panose="020B0604020202020204" pitchFamily="34" charset="0"/>
              </a:rPr>
              <a:t>MSP: 526 </a:t>
            </a:r>
            <a:r>
              <a:rPr lang="sl-SI" sz="1600" dirty="0">
                <a:solidFill>
                  <a:schemeClr val="tx2"/>
                </a:solidFill>
                <a:latin typeface="Arial" panose="020B0604020202020204" pitchFamily="34" charset="0"/>
                <a:cs typeface="Arial" panose="020B0604020202020204" pitchFamily="34" charset="0"/>
              </a:rPr>
              <a:t>mio EUR, za </a:t>
            </a:r>
            <a:r>
              <a:rPr lang="sl-SI" sz="1600" dirty="0" smtClean="0">
                <a:solidFill>
                  <a:schemeClr val="tx2"/>
                </a:solidFill>
                <a:latin typeface="Arial" panose="020B0604020202020204" pitchFamily="34" charset="0"/>
                <a:cs typeface="Arial" panose="020B0604020202020204" pitchFamily="34" charset="0"/>
              </a:rPr>
              <a:t>RRI (vsa podjetja): 276 mio EUR</a:t>
            </a:r>
          </a:p>
          <a:p>
            <a:pPr marL="0" indent="0">
              <a:spcBef>
                <a:spcPts val="0"/>
              </a:spcBef>
              <a:spcAft>
                <a:spcPts val="0"/>
              </a:spcAft>
              <a:buNone/>
            </a:pPr>
            <a:endParaRPr lang="sl-SI" sz="1800" b="1" dirty="0" smtClean="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r>
              <a:rPr lang="sl-SI" sz="1800" b="1" dirty="0" smtClean="0">
                <a:solidFill>
                  <a:schemeClr val="tx2"/>
                </a:solidFill>
                <a:latin typeface="Arial" panose="020B0604020202020204" pitchFamily="34" charset="0"/>
                <a:cs typeface="Arial" panose="020B0604020202020204" pitchFamily="34" charset="0"/>
              </a:rPr>
              <a:t>Analiza </a:t>
            </a:r>
            <a:r>
              <a:rPr lang="sl-SI" sz="1800" b="1" dirty="0">
                <a:solidFill>
                  <a:schemeClr val="tx2"/>
                </a:solidFill>
                <a:latin typeface="Arial" panose="020B0604020202020204" pitchFamily="34" charset="0"/>
                <a:cs typeface="Arial" panose="020B0604020202020204" pitchFamily="34" charset="0"/>
              </a:rPr>
              <a:t>vrzeli financiranja </a:t>
            </a:r>
            <a:endParaRPr lang="sl-SI" sz="1800" dirty="0" smtClean="0">
              <a:solidFill>
                <a:schemeClr val="tx2"/>
              </a:solidFill>
              <a:latin typeface="Arial" panose="020B0604020202020204" pitchFamily="34" charset="0"/>
              <a:cs typeface="Arial" panose="020B0604020202020204" pitchFamily="34" charset="0"/>
            </a:endParaRP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Pripravljena jeseni 2015</a:t>
            </a: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Prilagoditev izvedbe finančnih instrumentov glede na rezultate analize</a:t>
            </a: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Vprašalnik </a:t>
            </a:r>
            <a:r>
              <a:rPr lang="sl-SI" sz="1600" dirty="0">
                <a:solidFill>
                  <a:schemeClr val="tx2"/>
                </a:solidFill>
                <a:latin typeface="Arial" panose="020B0604020202020204" pitchFamily="34" charset="0"/>
                <a:cs typeface="Arial" panose="020B0604020202020204" pitchFamily="34" charset="0"/>
              </a:rPr>
              <a:t>za </a:t>
            </a:r>
            <a:r>
              <a:rPr lang="sl-SI" sz="1600" dirty="0" smtClean="0">
                <a:solidFill>
                  <a:schemeClr val="tx2"/>
                </a:solidFill>
                <a:latin typeface="Arial" panose="020B0604020202020204" pitchFamily="34" charset="0"/>
                <a:cs typeface="Arial" panose="020B0604020202020204" pitchFamily="34" charset="0"/>
              </a:rPr>
              <a:t>podjetja: </a:t>
            </a:r>
            <a:r>
              <a:rPr lang="sl-SI" sz="1600" dirty="0" smtClean="0">
                <a:solidFill>
                  <a:schemeClr val="tx2"/>
                </a:solidFill>
                <a:latin typeface="Arial" panose="020B0604020202020204" pitchFamily="34" charset="0"/>
                <a:cs typeface="Arial" panose="020B0604020202020204" pitchFamily="34" charset="0"/>
                <a:hlinkClick r:id="rId3"/>
              </a:rPr>
              <a:t>http</a:t>
            </a:r>
            <a:r>
              <a:rPr lang="sl-SI" sz="1600" dirty="0">
                <a:solidFill>
                  <a:schemeClr val="tx2"/>
                </a:solidFill>
                <a:latin typeface="Arial" panose="020B0604020202020204" pitchFamily="34" charset="0"/>
                <a:cs typeface="Arial" panose="020B0604020202020204" pitchFamily="34" charset="0"/>
                <a:hlinkClick r:id="rId3"/>
              </a:rPr>
              <a:t>://pwc.qualtrics.com/SE/?SID=SV_5yztwq3YdC7K4rX </a:t>
            </a:r>
            <a:endParaRPr lang="sl-SI" sz="1600" dirty="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r>
              <a:rPr lang="sl-SI" sz="1800" dirty="0" smtClean="0">
                <a:solidFill>
                  <a:schemeClr val="tx2"/>
                </a:solidFill>
                <a:latin typeface="Arial" panose="020B0604020202020204" pitchFamily="34" charset="0"/>
                <a:cs typeface="Arial" panose="020B0604020202020204" pitchFamily="34" charset="0"/>
              </a:rPr>
              <a:t> </a:t>
            </a:r>
            <a:endParaRPr lang="sl-SI" sz="1800" b="1" dirty="0" smtClean="0">
              <a:solidFill>
                <a:schemeClr val="tx2"/>
              </a:solidFill>
              <a:latin typeface="Arial" panose="020B0604020202020204" pitchFamily="34" charset="0"/>
              <a:cs typeface="Arial" panose="020B0604020202020204" pitchFamily="34" charset="0"/>
            </a:endParaRPr>
          </a:p>
          <a:p>
            <a:pPr marL="0" indent="0">
              <a:spcBef>
                <a:spcPts val="0"/>
              </a:spcBef>
              <a:spcAft>
                <a:spcPts val="0"/>
              </a:spcAft>
              <a:buNone/>
            </a:pPr>
            <a:r>
              <a:rPr lang="sl-SI" sz="1800" b="1" dirty="0" smtClean="0">
                <a:solidFill>
                  <a:schemeClr val="tx2"/>
                </a:solidFill>
                <a:latin typeface="Arial" panose="020B0604020202020204" pitchFamily="34" charset="0"/>
                <a:cs typeface="Arial" panose="020B0604020202020204" pitchFamily="34" charset="0"/>
              </a:rPr>
              <a:t>Strategija pametne specializacije: platforma za osredotočanje RR vlaganj</a:t>
            </a: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Pripravljena do konca julija 2015</a:t>
            </a:r>
          </a:p>
          <a:p>
            <a:pPr>
              <a:spcBef>
                <a:spcPts val="0"/>
              </a:spcBef>
              <a:spcAft>
                <a:spcPts val="0"/>
              </a:spcAft>
            </a:pPr>
            <a:r>
              <a:rPr lang="sl-SI" sz="1600" dirty="0" smtClean="0">
                <a:solidFill>
                  <a:schemeClr val="tx2"/>
                </a:solidFill>
                <a:latin typeface="Arial" panose="020B0604020202020204" pitchFamily="34" charset="0"/>
                <a:cs typeface="Arial" panose="020B0604020202020204" pitchFamily="34" charset="0"/>
              </a:rPr>
              <a:t>Javni poziv: </a:t>
            </a:r>
            <a:r>
              <a:rPr lang="sl-SI" sz="1400" dirty="0" smtClean="0">
                <a:solidFill>
                  <a:schemeClr val="tx2"/>
                </a:solidFill>
                <a:latin typeface="Arial" panose="020B0604020202020204" pitchFamily="34" charset="0"/>
                <a:cs typeface="Arial" panose="020B0604020202020204" pitchFamily="34" charset="0"/>
                <a:hlinkClick r:id="rId4"/>
              </a:rPr>
              <a:t>http://www.svrk.gov.si/si/medijsko_sredisce/novica/article/12447/6002/0acf167b180a474ff6377a0ed8f64b13/</a:t>
            </a:r>
            <a:r>
              <a:rPr lang="sl-SI" sz="1400" dirty="0" smtClean="0">
                <a:solidFill>
                  <a:schemeClr val="tx2"/>
                </a:solidFill>
                <a:latin typeface="Arial" panose="020B0604020202020204" pitchFamily="34" charset="0"/>
                <a:cs typeface="Arial" panose="020B0604020202020204" pitchFamily="34" charset="0"/>
              </a:rPr>
              <a:t> </a:t>
            </a:r>
            <a:r>
              <a:rPr lang="sl-SI" dirty="0" smtClean="0">
                <a:solidFill>
                  <a:schemeClr val="tx2"/>
                </a:solidFill>
                <a:latin typeface="Arial" panose="020B0604020202020204" pitchFamily="34" charset="0"/>
                <a:cs typeface="Arial" panose="020B0604020202020204" pitchFamily="34" charset="0"/>
              </a:rPr>
              <a:t/>
            </a:r>
            <a:br>
              <a:rPr lang="sl-SI" dirty="0" smtClean="0">
                <a:solidFill>
                  <a:schemeClr val="tx2"/>
                </a:solidFill>
                <a:latin typeface="Arial" panose="020B0604020202020204" pitchFamily="34" charset="0"/>
                <a:cs typeface="Arial" panose="020B0604020202020204" pitchFamily="34" charset="0"/>
              </a:rPr>
            </a:br>
            <a:endParaRPr lang="sl-SI" dirty="0" smtClean="0">
              <a:solidFill>
                <a:schemeClr val="tx2"/>
              </a:solidFill>
              <a:latin typeface="Arial" panose="020B0604020202020204" pitchFamily="34" charset="0"/>
              <a:cs typeface="Arial" panose="020B0604020202020204" pitchFamily="34" charset="0"/>
            </a:endParaRPr>
          </a:p>
          <a:p>
            <a:endParaRPr lang="sl-SI" sz="1400" dirty="0">
              <a:solidFill>
                <a:schemeClr val="tx2"/>
              </a:solidFill>
              <a:latin typeface="Calibri" panose="020F0502020204030204" pitchFamily="34" charset="0"/>
            </a:endParaRPr>
          </a:p>
        </p:txBody>
      </p:sp>
      <p:sp>
        <p:nvSpPr>
          <p:cNvPr id="4" name="Left Arrow 3">
            <a:hlinkClick r:id="rId5" action="ppaction://hlinksldjump"/>
          </p:cNvPr>
          <p:cNvSpPr/>
          <p:nvPr/>
        </p:nvSpPr>
        <p:spPr>
          <a:xfrm>
            <a:off x="10956310"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740841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jeni pravokotnik 8"/>
          <p:cNvSpPr>
            <a:spLocks noGrp="1" noChangeArrowheads="1"/>
          </p:cNvSpPr>
          <p:nvPr>
            <p:ph type="title"/>
          </p:nvPr>
        </p:nvSpPr>
        <p:spPr bwMode="auto">
          <a:xfrm>
            <a:off x="510986" y="1379515"/>
            <a:ext cx="11035556"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579B8"/>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Spodbude za zagon inovativnih podjetij (P2)</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5" name="Left Arrow 4">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extBox 1">
            <a:hlinkClick r:id="rId3"/>
          </p:cNvPr>
          <p:cNvSpPr txBox="1"/>
          <p:nvPr/>
        </p:nvSpPr>
        <p:spPr>
          <a:xfrm>
            <a:off x="510982" y="1995919"/>
            <a:ext cx="9406551" cy="369332"/>
          </a:xfrm>
          <a:prstGeom prst="rect">
            <a:avLst/>
          </a:prstGeom>
          <a:noFill/>
        </p:spPr>
        <p:txBody>
          <a:bodyPr wrap="square" rtlCol="0">
            <a:spAutoFit/>
          </a:bodyPr>
          <a:lstStyle/>
          <a:p>
            <a:r>
              <a:rPr lang="sl-SI" b="1" dirty="0" smtClean="0">
                <a:solidFill>
                  <a:schemeClr val="tx2"/>
                </a:solidFill>
                <a:latin typeface="Arial" panose="020B0604020202020204" pitchFamily="34" charset="0"/>
                <a:cs typeface="Arial" panose="020B0604020202020204" pitchFamily="34" charset="0"/>
                <a:hlinkClick r:id="rId3"/>
              </a:rPr>
              <a:t>Javni razpis – P2A 2015 Spodbude za zagon inovativnih podjetij </a:t>
            </a:r>
            <a:r>
              <a:rPr lang="sl-SI" dirty="0" smtClean="0">
                <a:solidFill>
                  <a:schemeClr val="tx2"/>
                </a:solidFill>
                <a:latin typeface="Arial" panose="020B0604020202020204" pitchFamily="34" charset="0"/>
                <a:cs typeface="Arial" panose="020B0604020202020204" pitchFamily="34" charset="0"/>
              </a:rPr>
              <a:t>- </a:t>
            </a:r>
            <a:r>
              <a:rPr lang="sl-SI" b="1" dirty="0" smtClean="0">
                <a:solidFill>
                  <a:schemeClr val="accent6">
                    <a:lumMod val="75000"/>
                  </a:schemeClr>
                </a:solidFill>
                <a:latin typeface="Arial" panose="020B0604020202020204" pitchFamily="34" charset="0"/>
                <a:cs typeface="Arial" panose="020B0604020202020204" pitchFamily="34" charset="0"/>
              </a:rPr>
              <a:t>ZAPRTI RAZPIS</a:t>
            </a:r>
          </a:p>
        </p:txBody>
      </p:sp>
      <p:sp>
        <p:nvSpPr>
          <p:cNvPr id="6" name="Rectangle 5"/>
          <p:cNvSpPr/>
          <p:nvPr/>
        </p:nvSpPr>
        <p:spPr>
          <a:xfrm>
            <a:off x="510989" y="2617482"/>
            <a:ext cx="11035553" cy="3150478"/>
          </a:xfrm>
          <a:prstGeom prst="rect">
            <a:avLst/>
          </a:prstGeom>
        </p:spPr>
        <p:txBody>
          <a:bodyPr wrap="square">
            <a:spAutoFit/>
          </a:bodyPr>
          <a:lstStyle/>
          <a:p>
            <a:pPr lvl="0">
              <a:lnSpc>
                <a:spcPct val="107000"/>
              </a:lnSpc>
              <a:tabLst>
                <a:tab pos="457200" algn="l"/>
              </a:tabLst>
            </a:pPr>
            <a:endParaRPr lang="sl-SI" sz="16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lvl="0">
              <a:lnSpc>
                <a:spcPct val="107000"/>
              </a:lnSpc>
              <a:tabLst>
                <a:tab pos="457200" algn="l"/>
              </a:tabLst>
            </a:pPr>
            <a:r>
              <a:rPr lang="sl-SI" sz="16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Namen produkta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Spodbujanje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ustanovitve in zagona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podjetij </a:t>
            </a:r>
          </a:p>
          <a:p>
            <a:pPr lvl="0">
              <a:lnSpc>
                <a:spcPct val="107000"/>
              </a:lnSpc>
              <a:tabLst>
                <a:tab pos="457200" algn="l"/>
              </a:tabLst>
            </a:pPr>
            <a:r>
              <a:rPr lang="sl-SI" sz="16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Pomembno!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Z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izvajanjem »SPS dvojčka« bodo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podjetja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deležna tudi vsebinskega podpornega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programa (izobraževanja, usposabljanja, mentorstvo),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ki bo prilagojen potrebam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podjetij. </a:t>
            </a:r>
          </a:p>
          <a:p>
            <a:pPr lvl="0">
              <a:lnSpc>
                <a:spcPct val="107000"/>
              </a:lnSpc>
              <a:tabLst>
                <a:tab pos="457200" algn="l"/>
              </a:tabLst>
            </a:pPr>
            <a:endParaRPr lang="sl-SI" sz="1600" b="1" dirty="0" smtClean="0">
              <a:solidFill>
                <a:schemeClr val="tx2"/>
              </a:solidFill>
              <a:latin typeface="Arial" panose="020B0604020202020204" pitchFamily="34" charset="0"/>
              <a:cs typeface="Arial" panose="020B0604020202020204" pitchFamily="34" charset="0"/>
            </a:endParaRPr>
          </a:p>
          <a:p>
            <a:pPr lvl="0">
              <a:lnSpc>
                <a:spcPct val="107000"/>
              </a:lnSpc>
              <a:tabLst>
                <a:tab pos="457200" algn="l"/>
              </a:tabLst>
            </a:pPr>
            <a:r>
              <a:rPr lang="sl-SI" sz="1600" b="1" dirty="0" smtClean="0">
                <a:solidFill>
                  <a:schemeClr val="tx2"/>
                </a:solidFill>
                <a:latin typeface="Arial" panose="020B0604020202020204" pitchFamily="34" charset="0"/>
                <a:cs typeface="Arial" panose="020B0604020202020204" pitchFamily="34" charset="0"/>
              </a:rPr>
              <a:t>Končni prejemniki</a:t>
            </a:r>
            <a:r>
              <a:rPr lang="sl-SI" sz="1600" dirty="0" smtClean="0">
                <a:solidFill>
                  <a:schemeClr val="tx2"/>
                </a:solidFill>
                <a:latin typeface="Arial" panose="020B0604020202020204" pitchFamily="34" charset="0"/>
                <a:cs typeface="Arial" panose="020B0604020202020204" pitchFamily="34" charset="0"/>
              </a:rPr>
              <a:t>: MSP (gospodarske družbe, </a:t>
            </a:r>
            <a:r>
              <a:rPr lang="sl-SI" sz="1600" dirty="0" err="1" smtClean="0">
                <a:solidFill>
                  <a:schemeClr val="tx2"/>
                </a:solidFill>
                <a:latin typeface="Arial" panose="020B0604020202020204" pitchFamily="34" charset="0"/>
                <a:cs typeface="Arial" panose="020B0604020202020204" pitchFamily="34" charset="0"/>
              </a:rPr>
              <a:t>s.p</a:t>
            </a:r>
            <a:r>
              <a:rPr lang="sl-SI" sz="1600" dirty="0" smtClean="0">
                <a:solidFill>
                  <a:schemeClr val="tx2"/>
                </a:solidFill>
                <a:latin typeface="Arial" panose="020B0604020202020204" pitchFamily="34" charset="0"/>
                <a:cs typeface="Arial" panose="020B0604020202020204" pitchFamily="34" charset="0"/>
              </a:rPr>
              <a:t>., zadruge in zavodi)</a:t>
            </a:r>
          </a:p>
          <a:p>
            <a:pPr lvl="0"/>
            <a:endParaRPr lang="sl-SI" sz="1600" b="1" dirty="0" smtClean="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stroški</a:t>
            </a:r>
            <a:r>
              <a:rPr lang="sl-SI" sz="1600" dirty="0" smtClean="0">
                <a:solidFill>
                  <a:schemeClr val="tx2"/>
                </a:solidFill>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a:t>
            </a:r>
            <a:r>
              <a:rPr lang="sl-SI" sz="1600" dirty="0">
                <a:solidFill>
                  <a:schemeClr val="tx2"/>
                </a:solidFill>
                <a:latin typeface="Arial" panose="020B0604020202020204" pitchFamily="34" charset="0"/>
                <a:cs typeface="Arial" panose="020B0604020202020204" pitchFamily="34" charset="0"/>
              </a:rPr>
              <a:t>materialnih </a:t>
            </a:r>
            <a:r>
              <a:rPr lang="sl-SI" sz="1600" dirty="0" smtClean="0">
                <a:solidFill>
                  <a:schemeClr val="tx2"/>
                </a:solidFill>
                <a:latin typeface="Arial" panose="020B0604020202020204" pitchFamily="34" charset="0"/>
                <a:cs typeface="Arial" panose="020B0604020202020204" pitchFamily="34" charset="0"/>
              </a:rPr>
              <a:t>investicij</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nematerialnih investicij</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financiranja obratnih sredstev</a:t>
            </a:r>
          </a:p>
          <a:p>
            <a:pPr lvl="0"/>
            <a:r>
              <a:rPr lang="pl-PL"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p:txBody>
      </p:sp>
      <p:sp>
        <p:nvSpPr>
          <p:cNvPr id="7" name="TextBox 6">
            <a:hlinkClick r:id="rId4"/>
          </p:cNvPr>
          <p:cNvSpPr txBox="1"/>
          <p:nvPr/>
        </p:nvSpPr>
        <p:spPr>
          <a:xfrm>
            <a:off x="510983" y="2309179"/>
            <a:ext cx="9406551" cy="369332"/>
          </a:xfrm>
          <a:prstGeom prst="rect">
            <a:avLst/>
          </a:prstGeom>
          <a:noFill/>
        </p:spPr>
        <p:txBody>
          <a:bodyPr wrap="square" rtlCol="0">
            <a:spAutoFit/>
          </a:bodyPr>
          <a:lstStyle/>
          <a:p>
            <a:r>
              <a:rPr lang="sl-SI" b="1" dirty="0" smtClean="0">
                <a:solidFill>
                  <a:srgbClr val="FF0000"/>
                </a:solidFill>
                <a:latin typeface="Arial" panose="020B0604020202020204" pitchFamily="34" charset="0"/>
                <a:cs typeface="Arial" panose="020B0604020202020204" pitchFamily="34" charset="0"/>
                <a:hlinkClick r:id="rId4"/>
              </a:rPr>
              <a:t>Javni razpis – P2B 2015 Spodbude za zagon inovativnih podjetij</a:t>
            </a:r>
            <a:r>
              <a:rPr lang="sl-SI" dirty="0">
                <a:solidFill>
                  <a:srgbClr val="FF0000"/>
                </a:solidFill>
                <a:latin typeface="Arial" panose="020B0604020202020204" pitchFamily="34" charset="0"/>
                <a:cs typeface="Arial" panose="020B0604020202020204" pitchFamily="34" charset="0"/>
                <a:hlinkClick r:id="rId4"/>
              </a:rPr>
              <a:t> </a:t>
            </a:r>
            <a:r>
              <a:rPr lang="sl-SI" dirty="0" smtClean="0">
                <a:solidFill>
                  <a:schemeClr val="tx2"/>
                </a:solidFill>
                <a:latin typeface="Arial" panose="020B0604020202020204" pitchFamily="34" charset="0"/>
                <a:cs typeface="Arial" panose="020B0604020202020204" pitchFamily="34" charset="0"/>
              </a:rPr>
              <a:t>- </a:t>
            </a:r>
            <a:r>
              <a:rPr lang="sl-SI" b="1" dirty="0" smtClean="0">
                <a:solidFill>
                  <a:schemeClr val="accent6">
                    <a:lumMod val="75000"/>
                  </a:schemeClr>
                </a:solidFill>
                <a:latin typeface="Arial" panose="020B0604020202020204" pitchFamily="34" charset="0"/>
                <a:cs typeface="Arial" panose="020B0604020202020204" pitchFamily="34" charset="0"/>
              </a:rPr>
              <a:t>ZAPRTI RAZPIS</a:t>
            </a:r>
          </a:p>
        </p:txBody>
      </p:sp>
    </p:spTree>
    <p:extLst>
      <p:ext uri="{BB962C8B-B14F-4D97-AF65-F5344CB8AC3E}">
        <p14:creationId xmlns:p14="http://schemas.microsoft.com/office/powerpoint/2010/main" val="2645790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jeni pravokotnik 9"/>
          <p:cNvSpPr>
            <a:spLocks noGrp="1" noChangeArrowheads="1"/>
          </p:cNvSpPr>
          <p:nvPr>
            <p:ph type="title"/>
          </p:nvPr>
        </p:nvSpPr>
        <p:spPr bwMode="auto">
          <a:xfrm>
            <a:off x="442697" y="1165790"/>
            <a:ext cx="11034000"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Spodbude za zagon podjetij v problemskih regijah (P2R)</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6" name="Left Arrow 5">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Rectangle 1"/>
          <p:cNvSpPr/>
          <p:nvPr/>
        </p:nvSpPr>
        <p:spPr>
          <a:xfrm>
            <a:off x="790168" y="2829309"/>
            <a:ext cx="10686529" cy="2876300"/>
          </a:xfrm>
          <a:prstGeom prst="rect">
            <a:avLst/>
          </a:prstGeom>
        </p:spPr>
        <p:txBody>
          <a:bodyPr wrap="square">
            <a:spAutoFit/>
          </a:bodyPr>
          <a:lstStyle/>
          <a:p>
            <a:pPr lvl="0">
              <a:lnSpc>
                <a:spcPct val="107000"/>
              </a:lnSpc>
              <a:spcAft>
                <a:spcPts val="800"/>
              </a:spcAft>
              <a:tabLst>
                <a:tab pos="457200" algn="l"/>
              </a:tabLst>
            </a:pPr>
            <a:r>
              <a:rPr lang="sl-SI" sz="16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Namen produkta: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Spodbujanje</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 </a:t>
            </a:r>
            <a:r>
              <a:rPr lang="sl-SI" sz="16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zagona </a:t>
            </a:r>
            <a:r>
              <a:rPr lang="sl-SI" sz="1600" dirty="0">
                <a:solidFill>
                  <a:schemeClr val="tx2"/>
                </a:solidFill>
                <a:latin typeface="Arial" panose="020B0604020202020204" pitchFamily="34" charset="0"/>
                <a:ea typeface="Times New Roman" panose="02020603050405020304" pitchFamily="18" charset="0"/>
                <a:cs typeface="Arial" panose="020B0604020202020204" pitchFamily="34" charset="0"/>
              </a:rPr>
              <a:t>novoustanovljenih podjetij </a:t>
            </a:r>
            <a:r>
              <a:rPr lang="sl-SI" sz="1600" b="1" dirty="0">
                <a:solidFill>
                  <a:srgbClr val="7030A0"/>
                </a:solidFill>
                <a:latin typeface="Arial" panose="020B0604020202020204" pitchFamily="34" charset="0"/>
                <a:ea typeface="Times New Roman" panose="02020603050405020304" pitchFamily="18" charset="0"/>
                <a:cs typeface="Arial" panose="020B0604020202020204" pitchFamily="34" charset="0"/>
              </a:rPr>
              <a:t>v problemskih območjih z visoko </a:t>
            </a:r>
            <a:r>
              <a:rPr lang="sl-SI" sz="1600" b="1" dirty="0" smtClean="0">
                <a:solidFill>
                  <a:srgbClr val="7030A0"/>
                </a:solidFill>
                <a:latin typeface="Arial" panose="020B0604020202020204" pitchFamily="34" charset="0"/>
                <a:ea typeface="Times New Roman" panose="02020603050405020304" pitchFamily="18" charset="0"/>
                <a:cs typeface="Arial" panose="020B0604020202020204" pitchFamily="34" charset="0"/>
              </a:rPr>
              <a:t>brezposelnostjo </a:t>
            </a:r>
          </a:p>
          <a:p>
            <a:pPr lvl="0"/>
            <a:r>
              <a:rPr lang="sl-SI" sz="1600" b="1" dirty="0">
                <a:solidFill>
                  <a:schemeClr val="tx2"/>
                </a:solidFill>
                <a:latin typeface="Arial" panose="020B0604020202020204" pitchFamily="34" charset="0"/>
                <a:cs typeface="Arial" panose="020B0604020202020204" pitchFamily="34" charset="0"/>
              </a:rPr>
              <a:t>Končni </a:t>
            </a:r>
            <a:r>
              <a:rPr lang="sl-SI" sz="1600" b="1" dirty="0" smtClean="0">
                <a:solidFill>
                  <a:schemeClr val="tx2"/>
                </a:solidFill>
                <a:latin typeface="Arial" panose="020B0604020202020204" pitchFamily="34" charset="0"/>
                <a:cs typeface="Arial" panose="020B0604020202020204" pitchFamily="34" charset="0"/>
              </a:rPr>
              <a:t>prejemniki</a:t>
            </a:r>
            <a:r>
              <a:rPr lang="sl-SI" sz="1600" dirty="0" smtClean="0">
                <a:solidFill>
                  <a:schemeClr val="tx2"/>
                </a:solidFill>
                <a:latin typeface="Arial" panose="020B0604020202020204" pitchFamily="34" charset="0"/>
                <a:cs typeface="Arial" panose="020B0604020202020204" pitchFamily="34" charset="0"/>
              </a:rPr>
              <a:t>:</a:t>
            </a:r>
            <a:r>
              <a:rPr lang="sl-SI" sz="1600" dirty="0">
                <a:solidFill>
                  <a:schemeClr val="tx2"/>
                </a:solidFill>
                <a:latin typeface="Arial" panose="020B0604020202020204" pitchFamily="34" charset="0"/>
                <a:cs typeface="Arial" panose="020B0604020202020204" pitchFamily="34" charset="0"/>
              </a:rPr>
              <a:t> </a:t>
            </a:r>
            <a:r>
              <a:rPr lang="sl-SI" sz="1600" dirty="0" smtClean="0">
                <a:solidFill>
                  <a:schemeClr val="tx2"/>
                </a:solidFill>
                <a:latin typeface="Arial" panose="020B0604020202020204" pitchFamily="34" charset="0"/>
                <a:cs typeface="Arial" panose="020B0604020202020204" pitchFamily="34" charset="0"/>
              </a:rPr>
              <a:t>MSP (gospodarske družbe, </a:t>
            </a:r>
            <a:r>
              <a:rPr lang="sl-SI" sz="1600" dirty="0" err="1" smtClean="0">
                <a:solidFill>
                  <a:schemeClr val="tx2"/>
                </a:solidFill>
                <a:latin typeface="Arial" panose="020B0604020202020204" pitchFamily="34" charset="0"/>
                <a:cs typeface="Arial" panose="020B0604020202020204" pitchFamily="34" charset="0"/>
              </a:rPr>
              <a:t>s.p</a:t>
            </a:r>
            <a:r>
              <a:rPr lang="sl-SI" sz="1600" dirty="0" smtClean="0">
                <a:solidFill>
                  <a:schemeClr val="tx2"/>
                </a:solidFill>
                <a:latin typeface="Arial" panose="020B0604020202020204" pitchFamily="34" charset="0"/>
                <a:cs typeface="Arial" panose="020B0604020202020204" pitchFamily="34" charset="0"/>
              </a:rPr>
              <a:t>., zadruge in zavodi, socialna podjetja)</a:t>
            </a:r>
          </a:p>
          <a:p>
            <a:pPr lvl="0"/>
            <a:endParaRPr lang="sl-SI" sz="1600" b="1" dirty="0" smtClean="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stroški</a:t>
            </a:r>
            <a:r>
              <a:rPr lang="sl-SI" sz="1600" dirty="0" smtClean="0">
                <a:solidFill>
                  <a:schemeClr val="tx2"/>
                </a:solidFill>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a:t>
            </a:r>
            <a:r>
              <a:rPr lang="sl-SI" sz="1600" dirty="0">
                <a:solidFill>
                  <a:schemeClr val="tx2"/>
                </a:solidFill>
                <a:latin typeface="Arial" panose="020B0604020202020204" pitchFamily="34" charset="0"/>
                <a:cs typeface="Arial" panose="020B0604020202020204" pitchFamily="34" charset="0"/>
              </a:rPr>
              <a:t>materialnih </a:t>
            </a:r>
            <a:r>
              <a:rPr lang="sl-SI" sz="1600" dirty="0" smtClean="0">
                <a:solidFill>
                  <a:schemeClr val="tx2"/>
                </a:solidFill>
                <a:latin typeface="Arial" panose="020B0604020202020204" pitchFamily="34" charset="0"/>
                <a:cs typeface="Arial" panose="020B0604020202020204" pitchFamily="34" charset="0"/>
              </a:rPr>
              <a:t>naložb</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obratni stroški</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stroški </a:t>
            </a:r>
            <a:r>
              <a:rPr lang="sl-SI" sz="1600" dirty="0">
                <a:solidFill>
                  <a:schemeClr val="tx2"/>
                </a:solidFill>
                <a:latin typeface="Arial" panose="020B0604020202020204" pitchFamily="34" charset="0"/>
                <a:cs typeface="Arial" panose="020B0604020202020204" pitchFamily="34" charset="0"/>
              </a:rPr>
              <a:t>najema opreme in najema poslovnih prostorov, v kolikor so ti namenjeni trgovski ali storitveni </a:t>
            </a:r>
            <a:r>
              <a:rPr lang="sl-SI" sz="1600" dirty="0" smtClean="0">
                <a:solidFill>
                  <a:schemeClr val="tx2"/>
                </a:solidFill>
                <a:latin typeface="Arial" panose="020B0604020202020204" pitchFamily="34" charset="0"/>
                <a:cs typeface="Arial" panose="020B0604020202020204" pitchFamily="34" charset="0"/>
              </a:rPr>
              <a:t>dejavnosti</a:t>
            </a:r>
          </a:p>
          <a:p>
            <a:pPr marL="285750" lvl="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prispevki </a:t>
            </a:r>
            <a:r>
              <a:rPr lang="sl-SI" sz="1600" dirty="0">
                <a:solidFill>
                  <a:schemeClr val="tx2"/>
                </a:solidFill>
                <a:latin typeface="Arial" panose="020B0604020202020204" pitchFamily="34" charset="0"/>
                <a:cs typeface="Arial" panose="020B0604020202020204" pitchFamily="34" charset="0"/>
              </a:rPr>
              <a:t>iz osebnega dohodka in prispevki na osebni </a:t>
            </a:r>
            <a:r>
              <a:rPr lang="sl-SI" sz="1600" dirty="0" smtClean="0">
                <a:solidFill>
                  <a:schemeClr val="tx2"/>
                </a:solidFill>
                <a:latin typeface="Arial" panose="020B0604020202020204" pitchFamily="34" charset="0"/>
                <a:cs typeface="Arial" panose="020B0604020202020204" pitchFamily="34" charset="0"/>
              </a:rPr>
              <a:t>dohodek</a:t>
            </a:r>
          </a:p>
          <a:p>
            <a:pPr lvl="0"/>
            <a:endParaRPr lang="pl-PL" sz="1400" dirty="0" smtClean="0">
              <a:solidFill>
                <a:schemeClr val="tx2"/>
              </a:solidFill>
              <a:latin typeface="Calibri" panose="020F0502020204030204" pitchFamily="34" charset="0"/>
            </a:endParaRPr>
          </a:p>
          <a:p>
            <a:pPr lvl="0"/>
            <a:r>
              <a:rPr lang="pl-PL" sz="1400" dirty="0" smtClean="0">
                <a:solidFill>
                  <a:schemeClr val="tx2"/>
                </a:solidFill>
                <a:latin typeface="Calibri" panose="020F0502020204030204" pitchFamily="34" charset="0"/>
              </a:rPr>
              <a:t> </a:t>
            </a:r>
            <a:endParaRPr lang="sl-SI" sz="1400" dirty="0">
              <a:solidFill>
                <a:schemeClr val="tx2"/>
              </a:solidFill>
              <a:latin typeface="Calibri" panose="020F0502020204030204" pitchFamily="34" charset="0"/>
            </a:endParaRPr>
          </a:p>
        </p:txBody>
      </p:sp>
      <p:sp>
        <p:nvSpPr>
          <p:cNvPr id="3" name="TextBox 2">
            <a:hlinkClick r:id="rId3"/>
          </p:cNvPr>
          <p:cNvSpPr txBox="1"/>
          <p:nvPr/>
        </p:nvSpPr>
        <p:spPr>
          <a:xfrm>
            <a:off x="683429" y="1908384"/>
            <a:ext cx="10692142" cy="646331"/>
          </a:xfrm>
          <a:prstGeom prst="rect">
            <a:avLst/>
          </a:prstGeom>
          <a:noFill/>
        </p:spPr>
        <p:txBody>
          <a:bodyPr wrap="square" rtlCol="0">
            <a:spAutoFit/>
          </a:bodyPr>
          <a:lstStyle/>
          <a:p>
            <a:r>
              <a:rPr lang="sl-SI" b="1" dirty="0" smtClean="0">
                <a:solidFill>
                  <a:srgbClr val="FF0000"/>
                </a:solidFill>
                <a:latin typeface="Arial" panose="020B0604020202020204" pitchFamily="34" charset="0"/>
                <a:cs typeface="Arial" panose="020B0604020202020204" pitchFamily="34" charset="0"/>
                <a:hlinkClick r:id="rId3"/>
              </a:rPr>
              <a:t>Javni razpis P2R – Spodbude za zagon podjetij v problemskih območjih z visoko brezposelnostjo v letu 2015</a:t>
            </a:r>
            <a:r>
              <a:rPr lang="sl-SI" dirty="0">
                <a:solidFill>
                  <a:srgbClr val="FF0000"/>
                </a:solidFill>
                <a:latin typeface="Arial" panose="020B0604020202020204" pitchFamily="34" charset="0"/>
                <a:cs typeface="Arial" panose="020B0604020202020204" pitchFamily="34" charset="0"/>
                <a:hlinkClick r:id="rId3"/>
              </a:rPr>
              <a:t> </a:t>
            </a:r>
            <a:r>
              <a:rPr lang="sl-SI" b="1" dirty="0" smtClean="0">
                <a:solidFill>
                  <a:schemeClr val="accent6">
                    <a:lumMod val="75000"/>
                  </a:schemeClr>
                </a:solidFill>
                <a:latin typeface="Arial" panose="020B0604020202020204" pitchFamily="34" charset="0"/>
                <a:cs typeface="Arial" panose="020B0604020202020204" pitchFamily="34" charset="0"/>
              </a:rPr>
              <a:t>- ZAPRTI RAZPIS</a:t>
            </a:r>
          </a:p>
        </p:txBody>
      </p:sp>
    </p:spTree>
    <p:extLst>
      <p:ext uri="{BB962C8B-B14F-4D97-AF65-F5344CB8AC3E}">
        <p14:creationId xmlns:p14="http://schemas.microsoft.com/office/powerpoint/2010/main" val="1545072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0"/>
          <p:cNvSpPr>
            <a:spLocks noGrp="1" noChangeArrowheads="1"/>
          </p:cNvSpPr>
          <p:nvPr>
            <p:ph type="title"/>
          </p:nvPr>
        </p:nvSpPr>
        <p:spPr bwMode="auto">
          <a:xfrm>
            <a:off x="331694" y="1051159"/>
            <a:ext cx="11034000"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Semenski kapital (SK)</a:t>
            </a:r>
            <a:endParaRPr kumimoji="0" lang="sl-SI" altLang="sl-SI" sz="3200" b="0" i="0" u="none" strike="noStrike" cap="none" normalizeH="0" baseline="0" dirty="0" smtClean="0">
              <a:ln>
                <a:noFill/>
              </a:ln>
              <a:solidFill>
                <a:schemeClr val="tx2"/>
              </a:solidFill>
              <a:effectLst/>
            </a:endParaRPr>
          </a:p>
        </p:txBody>
      </p:sp>
      <p:sp>
        <p:nvSpPr>
          <p:cNvPr id="2" name="TextBox 1">
            <a:hlinkClick r:id="rId2"/>
          </p:cNvPr>
          <p:cNvSpPr txBox="1"/>
          <p:nvPr/>
        </p:nvSpPr>
        <p:spPr>
          <a:xfrm>
            <a:off x="331694" y="1650397"/>
            <a:ext cx="11251798" cy="646331"/>
          </a:xfrm>
          <a:prstGeom prst="rect">
            <a:avLst/>
          </a:prstGeom>
          <a:noFill/>
        </p:spPr>
        <p:txBody>
          <a:bodyPr wrap="none" rtlCol="0">
            <a:spAutoFit/>
          </a:bodyPr>
          <a:lstStyle/>
          <a:p>
            <a:r>
              <a:rPr lang="sl-SI" b="1" u="sng" dirty="0" smtClean="0">
                <a:solidFill>
                  <a:srgbClr val="FF0000"/>
                </a:solidFill>
                <a:latin typeface="Arial" panose="020B0604020202020204" pitchFamily="34" charset="0"/>
                <a:cs typeface="Arial" panose="020B0604020202020204" pitchFamily="34" charset="0"/>
                <a:hlinkClick r:id="rId2"/>
              </a:rPr>
              <a:t>Javni razpis: Lastniško financiranje – Semenski kapital – konvertibilno posojilo za zagon inovativnih </a:t>
            </a:r>
          </a:p>
          <a:p>
            <a:r>
              <a:rPr lang="sl-SI" b="1" u="sng" dirty="0" smtClean="0">
                <a:solidFill>
                  <a:srgbClr val="FF0000"/>
                </a:solidFill>
                <a:latin typeface="Arial" panose="020B0604020202020204" pitchFamily="34" charset="0"/>
                <a:cs typeface="Arial" panose="020B0604020202020204" pitchFamily="34" charset="0"/>
                <a:hlinkClick r:id="rId2"/>
              </a:rPr>
              <a:t>podjetij v višini 75.000 EUR </a:t>
            </a:r>
            <a:r>
              <a:rPr lang="sl-SI" b="1" dirty="0" smtClean="0">
                <a:solidFill>
                  <a:schemeClr val="accent1">
                    <a:lumMod val="75000"/>
                  </a:schemeClr>
                </a:solidFill>
                <a:latin typeface="Arial" panose="020B0604020202020204" pitchFamily="34" charset="0"/>
                <a:cs typeface="Arial" panose="020B0604020202020204" pitchFamily="34" charset="0"/>
                <a:hlinkClick r:id="rId2"/>
              </a:rPr>
              <a:t>(SK75)</a:t>
            </a:r>
            <a:r>
              <a:rPr lang="sl-SI" b="1" dirty="0">
                <a:solidFill>
                  <a:schemeClr val="accent1">
                    <a:lumMod val="75000"/>
                  </a:schemeClr>
                </a:solidFill>
                <a:latin typeface="Arial" panose="020B0604020202020204" pitchFamily="34" charset="0"/>
                <a:cs typeface="Arial" panose="020B0604020202020204" pitchFamily="34" charset="0"/>
              </a:rPr>
              <a:t> </a:t>
            </a:r>
            <a:r>
              <a:rPr lang="sl-SI" b="1" dirty="0" smtClean="0">
                <a:solidFill>
                  <a:schemeClr val="accent1">
                    <a:lumMod val="75000"/>
                  </a:schemeClr>
                </a:solidFill>
                <a:latin typeface="Arial" panose="020B0604020202020204" pitchFamily="34" charset="0"/>
                <a:cs typeface="Arial" panose="020B0604020202020204" pitchFamily="34" charset="0"/>
              </a:rPr>
              <a:t>– </a:t>
            </a:r>
            <a:r>
              <a:rPr lang="sl-SI" b="1" dirty="0" smtClean="0">
                <a:solidFill>
                  <a:schemeClr val="accent6">
                    <a:lumMod val="75000"/>
                  </a:schemeClr>
                </a:solidFill>
                <a:latin typeface="Arial" panose="020B0604020202020204" pitchFamily="34" charset="0"/>
                <a:cs typeface="Arial" panose="020B0604020202020204" pitchFamily="34" charset="0"/>
              </a:rPr>
              <a:t>ZAPRTI RAZPIS</a:t>
            </a:r>
          </a:p>
        </p:txBody>
      </p:sp>
      <p:sp>
        <p:nvSpPr>
          <p:cNvPr id="5" name="TextBox 4">
            <a:hlinkClick r:id="rId3"/>
          </p:cNvPr>
          <p:cNvSpPr txBox="1"/>
          <p:nvPr/>
        </p:nvSpPr>
        <p:spPr>
          <a:xfrm>
            <a:off x="331694" y="4073167"/>
            <a:ext cx="11559575" cy="646331"/>
          </a:xfrm>
          <a:prstGeom prst="rect">
            <a:avLst/>
          </a:prstGeom>
          <a:noFill/>
        </p:spPr>
        <p:txBody>
          <a:bodyPr wrap="none" rtlCol="0">
            <a:spAutoFit/>
          </a:bodyPr>
          <a:lstStyle/>
          <a:p>
            <a:r>
              <a:rPr lang="sl-SI" b="1" u="sng" dirty="0" smtClean="0">
                <a:solidFill>
                  <a:srgbClr val="FF0000"/>
                </a:solidFill>
                <a:latin typeface="Arial" panose="020B0604020202020204" pitchFamily="34" charset="0"/>
                <a:cs typeface="Arial" panose="020B0604020202020204" pitchFamily="34" charset="0"/>
                <a:hlinkClick r:id="rId4"/>
              </a:rPr>
              <a:t>Javni razpis: Semenski kapital – lastniški vstop za rast inovativnih podjetij v višini 200.000 EUR </a:t>
            </a:r>
            <a:r>
              <a:rPr lang="sl-SI" b="1" dirty="0" smtClean="0">
                <a:solidFill>
                  <a:schemeClr val="accent1">
                    <a:lumMod val="75000"/>
                  </a:schemeClr>
                </a:solidFill>
                <a:latin typeface="Arial" panose="020B0604020202020204" pitchFamily="34" charset="0"/>
                <a:cs typeface="Arial" panose="020B0604020202020204" pitchFamily="34" charset="0"/>
                <a:hlinkClick r:id="rId4"/>
              </a:rPr>
              <a:t>(SK200)</a:t>
            </a:r>
            <a:endParaRPr lang="sl-SI" b="1" dirty="0" smtClean="0">
              <a:solidFill>
                <a:schemeClr val="accent1">
                  <a:lumMod val="75000"/>
                </a:schemeClr>
              </a:solidFill>
              <a:latin typeface="Arial" panose="020B0604020202020204" pitchFamily="34" charset="0"/>
              <a:cs typeface="Arial" panose="020B0604020202020204" pitchFamily="34" charset="0"/>
            </a:endParaRPr>
          </a:p>
          <a:p>
            <a:r>
              <a:rPr lang="sl-SI" b="1" dirty="0" smtClean="0">
                <a:solidFill>
                  <a:srgbClr val="00B050"/>
                </a:solidFill>
                <a:latin typeface="Arial" panose="020B0604020202020204" pitchFamily="34" charset="0"/>
                <a:cs typeface="Arial" panose="020B0604020202020204" pitchFamily="34" charset="0"/>
              </a:rPr>
              <a:t>- ODPRTI RAZPIS: </a:t>
            </a:r>
            <a:r>
              <a:rPr lang="sl-SI" dirty="0" smtClean="0">
                <a:solidFill>
                  <a:schemeClr val="tx2"/>
                </a:solidFill>
                <a:latin typeface="Arial" panose="020B0604020202020204" pitchFamily="34" charset="0"/>
                <a:cs typeface="Arial" panose="020B0604020202020204" pitchFamily="34" charset="0"/>
              </a:rPr>
              <a:t>Prva prijava: do 04.05.2015 oz. do porabe sredstev. Druga prijava do 09.10.2015</a:t>
            </a:r>
            <a:endParaRPr lang="sl-SI" dirty="0">
              <a:solidFill>
                <a:schemeClr val="tx2"/>
              </a:solidFill>
              <a:latin typeface="Arial" panose="020B0604020202020204" pitchFamily="34" charset="0"/>
              <a:cs typeface="Arial" panose="020B0604020202020204" pitchFamily="34" charset="0"/>
            </a:endParaRPr>
          </a:p>
        </p:txBody>
      </p:sp>
      <p:sp>
        <p:nvSpPr>
          <p:cNvPr id="6" name="Rectangle 5"/>
          <p:cNvSpPr/>
          <p:nvPr/>
        </p:nvSpPr>
        <p:spPr>
          <a:xfrm>
            <a:off x="331694" y="2322896"/>
            <a:ext cx="11178988" cy="1621406"/>
          </a:xfrm>
          <a:prstGeom prst="rect">
            <a:avLst/>
          </a:prstGeom>
        </p:spPr>
        <p:txBody>
          <a:bodyPr wrap="square">
            <a:spAutoFit/>
          </a:bodyPr>
          <a:lstStyle/>
          <a:p>
            <a:pPr lvl="0">
              <a:lnSpc>
                <a:spcPct val="107000"/>
              </a:lnSpc>
              <a:tabLst>
                <a:tab pos="457200" algn="l"/>
              </a:tabLst>
            </a:pPr>
            <a:r>
              <a:rPr lang="sl-SI" sz="1600" b="1" dirty="0" smtClean="0">
                <a:solidFill>
                  <a:schemeClr val="tx2"/>
                </a:solidFill>
                <a:latin typeface="Arial" panose="020B0604020202020204" pitchFamily="34" charset="0"/>
                <a:cs typeface="Arial" panose="020B0604020202020204" pitchFamily="34" charset="0"/>
              </a:rPr>
              <a:t>Višina sredstev: </a:t>
            </a:r>
            <a:r>
              <a:rPr lang="sl-SI" sz="1600" dirty="0" smtClean="0">
                <a:solidFill>
                  <a:schemeClr val="tx2"/>
                </a:solidFill>
                <a:latin typeface="Arial" panose="020B0604020202020204" pitchFamily="34" charset="0"/>
                <a:cs typeface="Arial" panose="020B0604020202020204" pitchFamily="34" charset="0"/>
              </a:rPr>
              <a:t>do 1.500.000 EUR</a:t>
            </a:r>
          </a:p>
          <a:p>
            <a:pPr lvl="0">
              <a:lnSpc>
                <a:spcPct val="107000"/>
              </a:lnSpc>
              <a:tabLst>
                <a:tab pos="457200" algn="l"/>
              </a:tabLst>
            </a:pPr>
            <a:r>
              <a:rPr lang="sl-SI" sz="1600" b="1" dirty="0" smtClean="0">
                <a:solidFill>
                  <a:schemeClr val="tx2"/>
                </a:solidFill>
                <a:latin typeface="Arial" panose="020B0604020202020204" pitchFamily="34" charset="0"/>
                <a:cs typeface="Arial" panose="020B0604020202020204" pitchFamily="34" charset="0"/>
              </a:rPr>
              <a:t>Max. višina sredstev za končnega prejemnika: </a:t>
            </a:r>
            <a:r>
              <a:rPr lang="sl-SI" sz="1600" dirty="0" smtClean="0">
                <a:solidFill>
                  <a:schemeClr val="tx2"/>
                </a:solidFill>
                <a:latin typeface="Arial" panose="020B0604020202020204" pitchFamily="34" charset="0"/>
                <a:cs typeface="Arial" panose="020B0604020202020204" pitchFamily="34" charset="0"/>
              </a:rPr>
              <a:t>75.000 EUR</a:t>
            </a:r>
          </a:p>
          <a:p>
            <a:pPr lvl="0">
              <a:lnSpc>
                <a:spcPct val="107000"/>
              </a:lnSpc>
              <a:tabLst>
                <a:tab pos="457200" algn="l"/>
              </a:tabLst>
            </a:pPr>
            <a:r>
              <a:rPr lang="sl-SI" sz="1600" b="1" dirty="0" smtClean="0">
                <a:solidFill>
                  <a:schemeClr val="tx2"/>
                </a:solidFill>
                <a:latin typeface="Arial" panose="020B0604020202020204" pitchFamily="34" charset="0"/>
                <a:cs typeface="Arial" panose="020B0604020202020204" pitchFamily="34" charset="0"/>
              </a:rPr>
              <a:t>Končni </a:t>
            </a:r>
            <a:r>
              <a:rPr lang="sl-SI" sz="1600" b="1" dirty="0">
                <a:solidFill>
                  <a:schemeClr val="tx2"/>
                </a:solidFill>
                <a:latin typeface="Arial" panose="020B0604020202020204" pitchFamily="34" charset="0"/>
                <a:cs typeface="Arial" panose="020B0604020202020204" pitchFamily="34" charset="0"/>
              </a:rPr>
              <a:t>prejemniki</a:t>
            </a:r>
            <a:r>
              <a:rPr lang="sl-SI" sz="1600" dirty="0" smtClean="0">
                <a:solidFill>
                  <a:schemeClr val="tx2"/>
                </a:solidFill>
                <a:latin typeface="Arial" panose="020B0604020202020204" pitchFamily="34" charset="0"/>
                <a:cs typeface="Arial" panose="020B0604020202020204" pitchFamily="34" charset="0"/>
              </a:rPr>
              <a:t>: MSP (</a:t>
            </a:r>
            <a:r>
              <a:rPr lang="sl-SI" sz="1600" dirty="0" err="1" smtClean="0">
                <a:solidFill>
                  <a:schemeClr val="tx2"/>
                </a:solidFill>
                <a:latin typeface="Arial" panose="020B0604020202020204" pitchFamily="34" charset="0"/>
                <a:cs typeface="Arial" panose="020B0604020202020204" pitchFamily="34" charset="0"/>
              </a:rPr>
              <a:t>d.o.o</a:t>
            </a:r>
            <a:r>
              <a:rPr lang="sl-SI" sz="1600" dirty="0" smtClean="0">
                <a:solidFill>
                  <a:schemeClr val="tx2"/>
                </a:solidFill>
                <a:latin typeface="Arial" panose="020B0604020202020204" pitchFamily="34" charset="0"/>
                <a:cs typeface="Arial" panose="020B0604020202020204" pitchFamily="34" charset="0"/>
              </a:rPr>
              <a:t>. stara do 3 leta)</a:t>
            </a:r>
            <a:endParaRPr lang="sl-SI" sz="1600" dirty="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stroški</a:t>
            </a:r>
            <a:r>
              <a:rPr lang="sl-SI" sz="1600" dirty="0" smtClean="0">
                <a:solidFill>
                  <a:schemeClr val="tx2"/>
                </a:solidFill>
                <a:latin typeface="Arial" panose="020B0604020202020204" pitchFamily="34" charset="0"/>
                <a:cs typeface="Arial" panose="020B0604020202020204" pitchFamily="34" charset="0"/>
              </a:rPr>
              <a:t>: vsi </a:t>
            </a:r>
            <a:r>
              <a:rPr lang="sl-SI" sz="1600" dirty="0">
                <a:solidFill>
                  <a:schemeClr val="tx2"/>
                </a:solidFill>
                <a:latin typeface="Arial" panose="020B0604020202020204" pitchFamily="34" charset="0"/>
                <a:cs typeface="Arial" panose="020B0604020202020204" pitchFamily="34" charset="0"/>
              </a:rPr>
              <a:t>stroški, ki so namenjeni razvoju podjetja in uspešnemu prenosu razvojnih idej podjetnih posameznikov in skupin v tržno uspešne podjeme in ustvarjanje novih inovativno naravnanih podjetij </a:t>
            </a:r>
            <a:endParaRPr lang="sl-SI" sz="1600" dirty="0" smtClean="0">
              <a:solidFill>
                <a:schemeClr val="tx2"/>
              </a:solidFill>
              <a:latin typeface="Arial" panose="020B0604020202020204" pitchFamily="34" charset="0"/>
              <a:cs typeface="Arial" panose="020B0604020202020204" pitchFamily="34" charset="0"/>
            </a:endParaRPr>
          </a:p>
          <a:p>
            <a:pPr lvl="0"/>
            <a:r>
              <a:rPr lang="pl-PL"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260522" y="4719498"/>
            <a:ext cx="11394141" cy="1836850"/>
          </a:xfrm>
          <a:prstGeom prst="rect">
            <a:avLst/>
          </a:prstGeom>
          <a:noFill/>
        </p:spPr>
        <p:txBody>
          <a:bodyPr wrap="square" rtlCol="0">
            <a:spAutoFit/>
          </a:bodyPr>
          <a:lstStyle/>
          <a:p>
            <a:pPr lvl="0">
              <a:lnSpc>
                <a:spcPct val="107000"/>
              </a:lnSpc>
              <a:tabLst>
                <a:tab pos="457200" algn="l"/>
              </a:tabLst>
            </a:pPr>
            <a:r>
              <a:rPr lang="sl-SI" sz="1600" b="1" dirty="0">
                <a:solidFill>
                  <a:schemeClr val="tx2"/>
                </a:solidFill>
                <a:latin typeface="Arial" panose="020B0604020202020204" pitchFamily="34" charset="0"/>
                <a:cs typeface="Arial" panose="020B0604020202020204" pitchFamily="34" charset="0"/>
              </a:rPr>
              <a:t>Višina </a:t>
            </a:r>
            <a:r>
              <a:rPr lang="sl-SI" sz="1600" b="1" dirty="0" smtClean="0">
                <a:solidFill>
                  <a:schemeClr val="tx2"/>
                </a:solidFill>
                <a:latin typeface="Arial" panose="020B0604020202020204" pitchFamily="34" charset="0"/>
                <a:cs typeface="Arial" panose="020B0604020202020204" pitchFamily="34" charset="0"/>
              </a:rPr>
              <a:t>sredstev</a:t>
            </a:r>
            <a:r>
              <a:rPr lang="sl-SI" sz="1600" b="1" dirty="0">
                <a:solidFill>
                  <a:schemeClr val="tx2"/>
                </a:solidFill>
                <a:latin typeface="Arial" panose="020B0604020202020204" pitchFamily="34" charset="0"/>
                <a:cs typeface="Arial" panose="020B0604020202020204" pitchFamily="34" charset="0"/>
              </a:rPr>
              <a:t>: </a:t>
            </a:r>
            <a:r>
              <a:rPr lang="sl-SI" sz="1600" dirty="0" smtClean="0">
                <a:solidFill>
                  <a:schemeClr val="tx2"/>
                </a:solidFill>
                <a:latin typeface="Arial" panose="020B0604020202020204" pitchFamily="34" charset="0"/>
                <a:cs typeface="Arial" panose="020B0604020202020204" pitchFamily="34" charset="0"/>
              </a:rPr>
              <a:t>do 2.000.000 </a:t>
            </a:r>
            <a:r>
              <a:rPr lang="sl-SI" sz="1600" dirty="0">
                <a:solidFill>
                  <a:schemeClr val="tx2"/>
                </a:solidFill>
                <a:latin typeface="Arial" panose="020B0604020202020204" pitchFamily="34" charset="0"/>
                <a:cs typeface="Arial" panose="020B0604020202020204" pitchFamily="34" charset="0"/>
              </a:rPr>
              <a:t>EUR</a:t>
            </a:r>
          </a:p>
          <a:p>
            <a:pPr lvl="0">
              <a:lnSpc>
                <a:spcPct val="107000"/>
              </a:lnSpc>
              <a:tabLst>
                <a:tab pos="457200" algn="l"/>
              </a:tabLst>
            </a:pPr>
            <a:r>
              <a:rPr lang="sl-SI" sz="1600" b="1" dirty="0" smtClean="0">
                <a:solidFill>
                  <a:schemeClr val="tx2"/>
                </a:solidFill>
                <a:latin typeface="Arial" panose="020B0604020202020204" pitchFamily="34" charset="0"/>
                <a:cs typeface="Arial" panose="020B0604020202020204" pitchFamily="34" charset="0"/>
              </a:rPr>
              <a:t>Max. </a:t>
            </a:r>
            <a:r>
              <a:rPr lang="sl-SI" sz="1600" b="1" dirty="0">
                <a:solidFill>
                  <a:schemeClr val="tx2"/>
                </a:solidFill>
                <a:latin typeface="Arial" panose="020B0604020202020204" pitchFamily="34" charset="0"/>
                <a:cs typeface="Arial" panose="020B0604020202020204" pitchFamily="34" charset="0"/>
              </a:rPr>
              <a:t>višina sredstev za končnega prejemnika: </a:t>
            </a:r>
            <a:r>
              <a:rPr lang="sl-SI" sz="1600" dirty="0" smtClean="0">
                <a:solidFill>
                  <a:schemeClr val="tx2"/>
                </a:solidFill>
                <a:latin typeface="Arial" panose="020B0604020202020204" pitchFamily="34" charset="0"/>
                <a:cs typeface="Arial" panose="020B0604020202020204" pitchFamily="34" charset="0"/>
              </a:rPr>
              <a:t>200.000 </a:t>
            </a:r>
            <a:r>
              <a:rPr lang="sl-SI" sz="1600" dirty="0">
                <a:solidFill>
                  <a:schemeClr val="tx2"/>
                </a:solidFill>
                <a:latin typeface="Arial" panose="020B0604020202020204" pitchFamily="34" charset="0"/>
                <a:cs typeface="Arial" panose="020B0604020202020204" pitchFamily="34" charset="0"/>
              </a:rPr>
              <a:t>EUR</a:t>
            </a:r>
          </a:p>
          <a:p>
            <a:pPr lvl="0">
              <a:lnSpc>
                <a:spcPct val="107000"/>
              </a:lnSpc>
              <a:tabLst>
                <a:tab pos="457200" algn="l"/>
              </a:tabLst>
            </a:pPr>
            <a:r>
              <a:rPr lang="sl-SI" sz="1600" b="1" dirty="0">
                <a:solidFill>
                  <a:schemeClr val="tx2"/>
                </a:solidFill>
                <a:latin typeface="Arial" panose="020B0604020202020204" pitchFamily="34" charset="0"/>
                <a:cs typeface="Arial" panose="020B0604020202020204" pitchFamily="34" charset="0"/>
              </a:rPr>
              <a:t>Končni </a:t>
            </a:r>
            <a:r>
              <a:rPr lang="sl-SI" sz="1600" b="1" dirty="0" smtClean="0">
                <a:solidFill>
                  <a:schemeClr val="tx2"/>
                </a:solidFill>
                <a:latin typeface="Arial" panose="020B0604020202020204" pitchFamily="34" charset="0"/>
                <a:cs typeface="Arial" panose="020B0604020202020204" pitchFamily="34" charset="0"/>
              </a:rPr>
              <a:t>prejemniki</a:t>
            </a:r>
            <a:r>
              <a:rPr lang="sl-SI" sz="1600" dirty="0" smtClean="0">
                <a:solidFill>
                  <a:schemeClr val="tx2"/>
                </a:solidFill>
                <a:latin typeface="Arial" panose="020B0604020202020204" pitchFamily="34" charset="0"/>
                <a:cs typeface="Arial" panose="020B0604020202020204" pitchFamily="34" charset="0"/>
              </a:rPr>
              <a:t>: MSP (</a:t>
            </a:r>
            <a:r>
              <a:rPr lang="sl-SI" sz="1600" dirty="0" err="1" smtClean="0">
                <a:solidFill>
                  <a:schemeClr val="tx2"/>
                </a:solidFill>
                <a:latin typeface="Arial" panose="020B0604020202020204" pitchFamily="34" charset="0"/>
                <a:cs typeface="Arial" panose="020B0604020202020204" pitchFamily="34" charset="0"/>
              </a:rPr>
              <a:t>d.o.o</a:t>
            </a:r>
            <a:r>
              <a:rPr lang="sl-SI" sz="1600" dirty="0" smtClean="0">
                <a:solidFill>
                  <a:schemeClr val="tx2"/>
                </a:solidFill>
                <a:latin typeface="Arial" panose="020B0604020202020204" pitchFamily="34" charset="0"/>
                <a:cs typeface="Arial" panose="020B0604020202020204" pitchFamily="34" charset="0"/>
              </a:rPr>
              <a:t>. stara do 5 let)  </a:t>
            </a:r>
            <a:endParaRPr lang="sl-SI" sz="1600" dirty="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stroški</a:t>
            </a:r>
            <a:r>
              <a:rPr lang="sl-SI" sz="1600" dirty="0" smtClean="0">
                <a:solidFill>
                  <a:schemeClr val="tx2"/>
                </a:solidFill>
                <a:latin typeface="Arial" panose="020B0604020202020204" pitchFamily="34" charset="0"/>
                <a:cs typeface="Arial" panose="020B0604020202020204" pitchFamily="34" charset="0"/>
              </a:rPr>
              <a:t>: vsi </a:t>
            </a:r>
            <a:r>
              <a:rPr lang="sl-SI" sz="1600" dirty="0">
                <a:solidFill>
                  <a:schemeClr val="tx2"/>
                </a:solidFill>
                <a:latin typeface="Arial" panose="020B0604020202020204" pitchFamily="34" charset="0"/>
                <a:cs typeface="Arial" panose="020B0604020202020204" pitchFamily="34" charset="0"/>
              </a:rPr>
              <a:t>stroški, ki so namenjeni razvoju podjetja in uspešnemu prenosu razvojnih idej podjetnih posameznikov in skupin v tržno uspešne podjeme in ustvarjanje novih inovativno naravnanih podjetij </a:t>
            </a:r>
          </a:p>
          <a:p>
            <a:pPr lvl="0"/>
            <a:r>
              <a:rPr lang="sl-SI"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a:p>
            <a:endParaRPr lang="sl-SI" sz="1400" dirty="0"/>
          </a:p>
        </p:txBody>
      </p:sp>
      <p:sp>
        <p:nvSpPr>
          <p:cNvPr id="8" name="Left Arrow 7">
            <a:hlinkClick r:id="rId5"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71824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jeni pravokotnik 12"/>
          <p:cNvSpPr>
            <a:spLocks noGrp="1" noChangeArrowheads="1"/>
          </p:cNvSpPr>
          <p:nvPr>
            <p:ph type="title"/>
          </p:nvPr>
        </p:nvSpPr>
        <p:spPr bwMode="auto">
          <a:xfrm>
            <a:off x="532269" y="1351103"/>
            <a:ext cx="11034000" cy="468000"/>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l-SI" altLang="sl-SI" sz="3200" b="0" i="0" u="none" strike="noStrike" cap="none" normalizeH="0" baseline="0" dirty="0" smtClean="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Garancije s subvencijo obrestne mere (P1)</a:t>
            </a:r>
            <a:endParaRPr kumimoji="0" lang="sl-SI" altLang="sl-SI" sz="3200" b="0" i="0" u="none" strike="noStrike" cap="none" normalizeH="0" baseline="0" dirty="0" smtClean="0">
              <a:ln>
                <a:noFill/>
              </a:ln>
              <a:solidFill>
                <a:schemeClr val="tx2"/>
              </a:solidFill>
              <a:effectLst/>
              <a:latin typeface="Arial" panose="020B0604020202020204" pitchFamily="34" charset="0"/>
            </a:endParaRPr>
          </a:p>
        </p:txBody>
      </p:sp>
      <p:sp>
        <p:nvSpPr>
          <p:cNvPr id="4" name="Left Arrow 3">
            <a:hlinkClick r:id="rId2" action="ppaction://hlinksldjump"/>
          </p:cNvPr>
          <p:cNvSpPr/>
          <p:nvPr/>
        </p:nvSpPr>
        <p:spPr>
          <a:xfrm>
            <a:off x="10874829" y="6204857"/>
            <a:ext cx="1001485" cy="533400"/>
          </a:xfrm>
          <a:prstGeom prst="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TextBox 5"/>
          <p:cNvSpPr txBox="1"/>
          <p:nvPr/>
        </p:nvSpPr>
        <p:spPr>
          <a:xfrm>
            <a:off x="642796" y="2853955"/>
            <a:ext cx="11233518" cy="4001095"/>
          </a:xfrm>
          <a:prstGeom prst="rect">
            <a:avLst/>
          </a:prstGeom>
          <a:noFill/>
        </p:spPr>
        <p:txBody>
          <a:bodyPr wrap="square" rtlCol="0">
            <a:spAutoFit/>
          </a:bodyPr>
          <a:lstStyle/>
          <a:p>
            <a:r>
              <a:rPr lang="sl-SI" sz="1600" b="1" dirty="0" smtClean="0">
                <a:solidFill>
                  <a:schemeClr val="tx2"/>
                </a:solidFill>
                <a:latin typeface="Arial" panose="020B0604020202020204" pitchFamily="34" charset="0"/>
                <a:cs typeface="Arial" panose="020B0604020202020204" pitchFamily="34" charset="0"/>
              </a:rPr>
              <a:t>Višina sredstev za izdajanje garancij: </a:t>
            </a:r>
            <a:r>
              <a:rPr lang="sl-SI" sz="1600" dirty="0" smtClean="0">
                <a:solidFill>
                  <a:schemeClr val="tx2"/>
                </a:solidFill>
                <a:latin typeface="Arial" panose="020B0604020202020204" pitchFamily="34" charset="0"/>
                <a:cs typeface="Arial" panose="020B0604020202020204" pitchFamily="34" charset="0"/>
              </a:rPr>
              <a:t>40.000.000 EUR  </a:t>
            </a:r>
          </a:p>
          <a:p>
            <a:pPr marL="342900" indent="-34290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30.000.000 EUR za MSP 5+  </a:t>
            </a:r>
          </a:p>
          <a:p>
            <a:pPr marL="342900" indent="-34290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10.000.000 EUR za MLADE MSP  </a:t>
            </a:r>
            <a:endParaRPr lang="sl-SI" sz="1600" dirty="0">
              <a:solidFill>
                <a:schemeClr val="tx2"/>
              </a:solidFill>
              <a:latin typeface="Arial" panose="020B0604020202020204" pitchFamily="34" charset="0"/>
              <a:cs typeface="Arial" panose="020B0604020202020204" pitchFamily="34" charset="0"/>
            </a:endParaRP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Višina sredstev za subvencioniranje obrestne mere: </a:t>
            </a:r>
            <a:r>
              <a:rPr lang="sl-SI" sz="1600" dirty="0" smtClean="0">
                <a:solidFill>
                  <a:schemeClr val="tx2"/>
                </a:solidFill>
                <a:latin typeface="Arial" panose="020B0604020202020204" pitchFamily="34" charset="0"/>
                <a:cs typeface="Arial" panose="020B0604020202020204" pitchFamily="34" charset="0"/>
              </a:rPr>
              <a:t> 8.000.000 EUR</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6.000.000 EUR za MSP 5+</a:t>
            </a:r>
          </a:p>
          <a:p>
            <a:pPr marL="285750" indent="-285750">
              <a:buFont typeface="Arial" panose="020B0604020202020204" pitchFamily="34" charset="0"/>
              <a:buChar char="•"/>
            </a:pPr>
            <a:r>
              <a:rPr lang="sl-SI" sz="1600" dirty="0" smtClean="0">
                <a:solidFill>
                  <a:schemeClr val="tx2"/>
                </a:solidFill>
                <a:latin typeface="Arial" panose="020B0604020202020204" pitchFamily="34" charset="0"/>
                <a:cs typeface="Arial" panose="020B0604020202020204" pitchFamily="34" charset="0"/>
              </a:rPr>
              <a:t>2.000.000 EUR za MLADE </a:t>
            </a:r>
            <a:r>
              <a:rPr lang="sl-SI" sz="1600" dirty="0">
                <a:solidFill>
                  <a:schemeClr val="tx2"/>
                </a:solidFill>
                <a:latin typeface="Arial" panose="020B0604020202020204" pitchFamily="34" charset="0"/>
                <a:cs typeface="Arial" panose="020B0604020202020204" pitchFamily="34" charset="0"/>
              </a:rPr>
              <a:t>MSP </a:t>
            </a:r>
            <a:r>
              <a:rPr lang="sl-SI" sz="1600" dirty="0" smtClean="0">
                <a:solidFill>
                  <a:schemeClr val="tx2"/>
                </a:solidFill>
                <a:latin typeface="Arial" panose="020B0604020202020204" pitchFamily="34" charset="0"/>
                <a:cs typeface="Arial" panose="020B0604020202020204" pitchFamily="34" charset="0"/>
              </a:rPr>
              <a:t> </a:t>
            </a:r>
          </a:p>
          <a:p>
            <a:endParaRPr lang="sl-SI" sz="1600" b="1" dirty="0" smtClean="0">
              <a:solidFill>
                <a:schemeClr val="tx2"/>
              </a:solidFill>
              <a:latin typeface="Arial" panose="020B0604020202020204" pitchFamily="34" charset="0"/>
              <a:cs typeface="Arial" panose="020B0604020202020204" pitchFamily="34" charset="0"/>
            </a:endParaRPr>
          </a:p>
          <a:p>
            <a:r>
              <a:rPr lang="sl-SI" sz="1600" b="1" dirty="0" smtClean="0">
                <a:solidFill>
                  <a:schemeClr val="tx2"/>
                </a:solidFill>
                <a:latin typeface="Arial" panose="020B0604020202020204" pitchFamily="34" charset="0"/>
                <a:cs typeface="Arial" panose="020B0604020202020204" pitchFamily="34" charset="0"/>
              </a:rPr>
              <a:t>Max. višina sredstev na končnega prejemnika: </a:t>
            </a:r>
            <a:r>
              <a:rPr lang="sl-SI" sz="1600" dirty="0" smtClean="0">
                <a:solidFill>
                  <a:schemeClr val="tx2"/>
                </a:solidFill>
                <a:latin typeface="Arial" panose="020B0604020202020204" pitchFamily="34" charset="0"/>
                <a:cs typeface="Arial" panose="020B0604020202020204" pitchFamily="34" charset="0"/>
              </a:rPr>
              <a:t>1.250.000 EUR</a:t>
            </a:r>
            <a:endParaRPr lang="sl-SI" sz="1600" dirty="0">
              <a:solidFill>
                <a:schemeClr val="tx2"/>
              </a:solidFill>
              <a:latin typeface="Arial" panose="020B0604020202020204" pitchFamily="34" charset="0"/>
              <a:cs typeface="Arial" panose="020B0604020202020204" pitchFamily="34" charset="0"/>
            </a:endParaRPr>
          </a:p>
          <a:p>
            <a:pPr lvl="0"/>
            <a:endParaRPr lang="sl-SI" sz="1600" b="1" dirty="0" smtClean="0">
              <a:solidFill>
                <a:schemeClr val="tx2"/>
              </a:solidFill>
              <a:latin typeface="Arial" panose="020B0604020202020204" pitchFamily="34" charset="0"/>
              <a:cs typeface="Arial" panose="020B0604020202020204" pitchFamily="34" charset="0"/>
            </a:endParaRPr>
          </a:p>
          <a:p>
            <a:pPr lvl="0"/>
            <a:r>
              <a:rPr lang="sl-SI" sz="1600" b="1" dirty="0" smtClean="0">
                <a:solidFill>
                  <a:schemeClr val="tx2"/>
                </a:solidFill>
                <a:latin typeface="Arial" panose="020B0604020202020204" pitchFamily="34" charset="0"/>
                <a:cs typeface="Arial" panose="020B0604020202020204" pitchFamily="34" charset="0"/>
              </a:rPr>
              <a:t>Upravičeni </a:t>
            </a:r>
            <a:r>
              <a:rPr lang="sl-SI" sz="1600" b="1" dirty="0">
                <a:solidFill>
                  <a:schemeClr val="tx2"/>
                </a:solidFill>
                <a:latin typeface="Arial" panose="020B0604020202020204" pitchFamily="34" charset="0"/>
                <a:cs typeface="Arial" panose="020B0604020202020204" pitchFamily="34" charset="0"/>
              </a:rPr>
              <a:t>stroški:</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materialnih investicij</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nematerialnih investicij</a:t>
            </a:r>
          </a:p>
          <a:p>
            <a:pPr marL="285750" lvl="0" indent="-285750">
              <a:buFont typeface="Arial" panose="020B0604020202020204" pitchFamily="34" charset="0"/>
              <a:buChar char="•"/>
            </a:pPr>
            <a:r>
              <a:rPr lang="sl-SI" sz="1600" dirty="0">
                <a:solidFill>
                  <a:schemeClr val="tx2"/>
                </a:solidFill>
                <a:latin typeface="Arial" panose="020B0604020202020204" pitchFamily="34" charset="0"/>
                <a:cs typeface="Arial" panose="020B0604020202020204" pitchFamily="34" charset="0"/>
              </a:rPr>
              <a:t>stroški financiranja obratnih sredstev</a:t>
            </a:r>
          </a:p>
          <a:p>
            <a:r>
              <a:rPr lang="sl-SI" sz="1600" dirty="0" smtClean="0">
                <a:solidFill>
                  <a:schemeClr val="tx2"/>
                </a:solidFill>
                <a:latin typeface="Arial" panose="020B0604020202020204" pitchFamily="34" charset="0"/>
                <a:cs typeface="Arial" panose="020B0604020202020204" pitchFamily="34" charset="0"/>
              </a:rPr>
              <a:t> </a:t>
            </a:r>
            <a:endParaRPr lang="sl-SI" sz="1600" dirty="0">
              <a:solidFill>
                <a:schemeClr val="tx2"/>
              </a:solidFill>
              <a:latin typeface="Arial" panose="020B0604020202020204" pitchFamily="34" charset="0"/>
              <a:cs typeface="Arial" panose="020B0604020202020204" pitchFamily="34" charset="0"/>
            </a:endParaRPr>
          </a:p>
          <a:p>
            <a:endParaRPr lang="sl-SI" sz="1400" dirty="0">
              <a:solidFill>
                <a:schemeClr val="tx2"/>
              </a:solidFill>
            </a:endParaRPr>
          </a:p>
        </p:txBody>
      </p:sp>
      <p:sp>
        <p:nvSpPr>
          <p:cNvPr id="7" name="TextBox 6">
            <a:hlinkClick r:id="rId3"/>
          </p:cNvPr>
          <p:cNvSpPr txBox="1"/>
          <p:nvPr/>
        </p:nvSpPr>
        <p:spPr>
          <a:xfrm>
            <a:off x="642796" y="2119154"/>
            <a:ext cx="10366941" cy="646331"/>
          </a:xfrm>
          <a:prstGeom prst="rect">
            <a:avLst/>
          </a:prstGeom>
          <a:noFill/>
        </p:spPr>
        <p:txBody>
          <a:bodyPr wrap="none" rtlCol="0">
            <a:spAutoFit/>
          </a:bodyPr>
          <a:lstStyle/>
          <a:p>
            <a:r>
              <a:rPr lang="sl-SI" b="1" u="sng" dirty="0" smtClean="0">
                <a:solidFill>
                  <a:srgbClr val="FF0000"/>
                </a:solidFill>
                <a:latin typeface="Arial" panose="020B0604020202020204" pitchFamily="34" charset="0"/>
                <a:cs typeface="Arial" panose="020B0604020202020204" pitchFamily="34" charset="0"/>
                <a:hlinkClick r:id="rId3"/>
              </a:rPr>
              <a:t>Javni razpis P1MLADI 2015 – Garancije sklada za bančne kredite s subvencijo obrestne mer</a:t>
            </a:r>
            <a:r>
              <a:rPr lang="sl-SI" b="1" dirty="0" smtClean="0">
                <a:solidFill>
                  <a:schemeClr val="tx2"/>
                </a:solidFill>
                <a:latin typeface="Arial" panose="020B0604020202020204" pitchFamily="34" charset="0"/>
                <a:cs typeface="Arial" panose="020B0604020202020204" pitchFamily="34" charset="0"/>
                <a:hlinkClick r:id="rId3"/>
              </a:rPr>
              <a:t>e</a:t>
            </a:r>
            <a:endParaRPr lang="sl-SI" b="1" dirty="0" smtClean="0">
              <a:solidFill>
                <a:schemeClr val="tx2"/>
              </a:solidFill>
              <a:latin typeface="Arial" panose="020B0604020202020204" pitchFamily="34" charset="0"/>
              <a:cs typeface="Arial" panose="020B0604020202020204" pitchFamily="34" charset="0"/>
            </a:endParaRPr>
          </a:p>
          <a:p>
            <a:r>
              <a:rPr lang="sl-SI" dirty="0" smtClean="0">
                <a:solidFill>
                  <a:schemeClr val="tx2"/>
                </a:solidFill>
                <a:latin typeface="Arial" panose="020B0604020202020204" pitchFamily="34" charset="0"/>
                <a:cs typeface="Arial" panose="020B0604020202020204" pitchFamily="34" charset="0"/>
              </a:rPr>
              <a:t>- </a:t>
            </a:r>
            <a:r>
              <a:rPr lang="sl-SI" b="1" dirty="0" smtClean="0">
                <a:solidFill>
                  <a:srgbClr val="00B050"/>
                </a:solidFill>
                <a:latin typeface="Arial" panose="020B0604020202020204" pitchFamily="34" charset="0"/>
                <a:cs typeface="Arial" panose="020B0604020202020204" pitchFamily="34" charset="0"/>
              </a:rPr>
              <a:t>ODPRTI RAZPIS. </a:t>
            </a:r>
            <a:r>
              <a:rPr lang="sl-SI" dirty="0" smtClean="0">
                <a:solidFill>
                  <a:schemeClr val="tx2"/>
                </a:solidFill>
                <a:latin typeface="Arial" panose="020B0604020202020204" pitchFamily="34" charset="0"/>
                <a:cs typeface="Arial" panose="020B0604020202020204" pitchFamily="34" charset="0"/>
              </a:rPr>
              <a:t>Rok: 7.10.2015</a:t>
            </a:r>
            <a:endParaRPr lang="sl-SI"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160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i10-cgp-mpe_predstavitev">
  <a:themeElements>
    <a:clrScheme name="Custom 2">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DU 2010">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i10-cgp-mpe_predstavitev">
  <a:themeElements>
    <a:clrScheme name="DU 2010">
      <a:dk1>
        <a:srgbClr val="999999"/>
      </a:dk1>
      <a:lt1>
        <a:sysClr val="window" lastClr="FFFFFF"/>
      </a:lt1>
      <a:dk2>
        <a:srgbClr val="0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PREDLOGA-MGRT</Template>
  <TotalTime>2281</TotalTime>
  <Words>2189</Words>
  <Application>Microsoft Office PowerPoint</Application>
  <PresentationFormat>Widescreen</PresentationFormat>
  <Paragraphs>347</Paragraphs>
  <Slides>23</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Republika</vt:lpstr>
      <vt:lpstr>Tahoma</vt:lpstr>
      <vt:lpstr>Times New Roman</vt:lpstr>
      <vt:lpstr>Wingdings</vt:lpstr>
      <vt:lpstr>si10-cgp-mpe_predstavitev</vt:lpstr>
      <vt:lpstr>Custom Design</vt:lpstr>
      <vt:lpstr>1_si10-cgp-mpe_predstavitev</vt:lpstr>
      <vt:lpstr> Pregled in novosti  pri financiranju s podporo  državnih instrumentov   dr. Sabina Koleša Generalna direktorica     </vt:lpstr>
      <vt:lpstr>PowerPoint Presentation</vt:lpstr>
      <vt:lpstr>Novosti pri aktualnih finančnih instrumentih</vt:lpstr>
      <vt:lpstr>Novosti pri aktualnih finančnih instrumentih</vt:lpstr>
      <vt:lpstr>Napovedi sprememb v novi finančni perspektivi</vt:lpstr>
      <vt:lpstr>Spodbude za zagon inovativnih podjetij (P2)</vt:lpstr>
      <vt:lpstr>Spodbude za zagon podjetij v problemskih regijah (P2R)</vt:lpstr>
      <vt:lpstr>Semenski kapital (SK)</vt:lpstr>
      <vt:lpstr>Garancije s subvencijo obrestne mere (P1)</vt:lpstr>
      <vt:lpstr>Garancije za tehnološko inovativne projekte s subvencijo obrestne mere (P1TIP)</vt:lpstr>
      <vt:lpstr>Mikrokrediti (P7) </vt:lpstr>
      <vt:lpstr>Tvegan kapital (TK)</vt:lpstr>
      <vt:lpstr>Krediti v kombinaciji z nepovratnimi sredstvi</vt:lpstr>
      <vt:lpstr>Krediti s statusom pomoči de minimis</vt:lpstr>
      <vt:lpstr>Krediti s statusom državne pomoči</vt:lpstr>
      <vt:lpstr>Krediti</vt:lpstr>
      <vt:lpstr>Potrpežljiva posojila – v pripravi</vt:lpstr>
      <vt:lpstr>Zavarovanja izvoznih poslov in investicij </vt:lpstr>
      <vt:lpstr>Ugodna posojila podjetništvu – v pripravi</vt:lpstr>
      <vt:lpstr>Posojila na področju avtohtonih skupnosti – v pripravi</vt:lpstr>
      <vt:lpstr>Ugodna posojila na področju obdelave in predelave lesa</vt:lpstr>
      <vt:lpstr>Pred-financiranje projektov – v pripravi </vt:lpstr>
      <vt:lpstr>Izbira izvajalcev regijskih  garancijskih shem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Polona Kramberger</dc:creator>
  <cp:lastModifiedBy>Polona Kramberger</cp:lastModifiedBy>
  <cp:revision>147</cp:revision>
  <cp:lastPrinted>2015-05-07T12:21:33Z</cp:lastPrinted>
  <dcterms:created xsi:type="dcterms:W3CDTF">2015-04-22T07:15:20Z</dcterms:created>
  <dcterms:modified xsi:type="dcterms:W3CDTF">2015-05-07T12:28:13Z</dcterms:modified>
</cp:coreProperties>
</file>